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73" r:id="rId2"/>
  </p:sldMasterIdLst>
  <p:notesMasterIdLst>
    <p:notesMasterId r:id="rId51"/>
  </p:notesMasterIdLst>
  <p:sldIdLst>
    <p:sldId id="302" r:id="rId3"/>
    <p:sldId id="484" r:id="rId4"/>
    <p:sldId id="509" r:id="rId5"/>
    <p:sldId id="461" r:id="rId6"/>
    <p:sldId id="506" r:id="rId7"/>
    <p:sldId id="462" r:id="rId8"/>
    <p:sldId id="483" r:id="rId9"/>
    <p:sldId id="501" r:id="rId10"/>
    <p:sldId id="427" r:id="rId11"/>
    <p:sldId id="428" r:id="rId12"/>
    <p:sldId id="430" r:id="rId13"/>
    <p:sldId id="431" r:id="rId14"/>
    <p:sldId id="502" r:id="rId15"/>
    <p:sldId id="448" r:id="rId16"/>
    <p:sldId id="449" r:id="rId17"/>
    <p:sldId id="503" r:id="rId18"/>
    <p:sldId id="451" r:id="rId19"/>
    <p:sldId id="466" r:id="rId20"/>
    <p:sldId id="464" r:id="rId21"/>
    <p:sldId id="468" r:id="rId22"/>
    <p:sldId id="469" r:id="rId23"/>
    <p:sldId id="473" r:id="rId24"/>
    <p:sldId id="471" r:id="rId25"/>
    <p:sldId id="472" r:id="rId26"/>
    <p:sldId id="470" r:id="rId27"/>
    <p:sldId id="474" r:id="rId28"/>
    <p:sldId id="475" r:id="rId29"/>
    <p:sldId id="476" r:id="rId30"/>
    <p:sldId id="477" r:id="rId31"/>
    <p:sldId id="478" r:id="rId32"/>
    <p:sldId id="505" r:id="rId33"/>
    <p:sldId id="485" r:id="rId34"/>
    <p:sldId id="486" r:id="rId35"/>
    <p:sldId id="487" r:id="rId36"/>
    <p:sldId id="499" r:id="rId37"/>
    <p:sldId id="488" r:id="rId38"/>
    <p:sldId id="489" r:id="rId39"/>
    <p:sldId id="490" r:id="rId40"/>
    <p:sldId id="491" r:id="rId41"/>
    <p:sldId id="492" r:id="rId42"/>
    <p:sldId id="493" r:id="rId43"/>
    <p:sldId id="494" r:id="rId44"/>
    <p:sldId id="495" r:id="rId45"/>
    <p:sldId id="496" r:id="rId46"/>
    <p:sldId id="497" r:id="rId47"/>
    <p:sldId id="498" r:id="rId48"/>
    <p:sldId id="481" r:id="rId49"/>
    <p:sldId id="482" r:id="rId50"/>
  </p:sldIdLst>
  <p:sldSz cx="9144000" cy="6858000" type="screen4x3"/>
  <p:notesSz cx="6858000" cy="9144000"/>
  <p:embeddedFontLst>
    <p:embeddedFont>
      <p:font typeface="標楷體" panose="03000509000000000000" pitchFamily="65" charset="-120"/>
      <p:regular r:id="rId52"/>
    </p:embeddedFont>
    <p:embeddedFont>
      <p:font typeface="Arial Unicode MS" panose="020B0604020202020204" pitchFamily="34" charset="-128"/>
      <p:regular r:id="rId53"/>
    </p:embeddedFont>
    <p:embeddedFont>
      <p:font typeface="Tahoma" panose="020B0604030504040204" pitchFamily="34" charset="0"/>
      <p:regular r:id="rId54"/>
      <p:bold r:id="rId55"/>
    </p:embeddedFont>
    <p:embeddedFont>
      <p:font typeface="Consolas" panose="020B0609020204030204" pitchFamily="49" charset="0"/>
      <p:regular r:id="rId56"/>
      <p:bold r:id="rId57"/>
      <p:italic r:id="rId58"/>
      <p:boldItalic r:id="rId59"/>
    </p:embeddedFont>
    <p:embeddedFont>
      <p:font typeface="新細明體" panose="02020500000000000000" pitchFamily="18" charset="-120"/>
      <p:regular r:id="rId60"/>
    </p:embeddedFont>
    <p:embeddedFont>
      <p:font typeface="細明體" panose="02020509000000000000" pitchFamily="49" charset="-120"/>
      <p:regular r:id="rId61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Gungsuh" panose="020B0503020000020004" pitchFamily="18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3E3E"/>
    <a:srgbClr val="7F0055"/>
    <a:srgbClr val="A48989"/>
    <a:srgbClr val="DDDDDD"/>
    <a:srgbClr val="C0C0C0"/>
    <a:srgbClr val="20C42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07" autoAdjust="0"/>
    <p:restoredTop sz="94683" autoAdjust="0"/>
  </p:normalViewPr>
  <p:slideViewPr>
    <p:cSldViewPr>
      <p:cViewPr varScale="1">
        <p:scale>
          <a:sx n="110" d="100"/>
          <a:sy n="110" d="100"/>
        </p:scale>
        <p:origin x="129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8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font" Target="fonts/font4.fntdata"/><Relationship Id="rId63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font" Target="fonts/font2.fntdata"/><Relationship Id="rId58" Type="http://schemas.openxmlformats.org/officeDocument/2006/relationships/font" Target="fonts/font7.fntdata"/><Relationship Id="rId5" Type="http://schemas.openxmlformats.org/officeDocument/2006/relationships/slide" Target="slides/slide3.xml"/><Relationship Id="rId61" Type="http://schemas.openxmlformats.org/officeDocument/2006/relationships/font" Target="fonts/font10.fntdata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font" Target="fonts/font5.fntdata"/><Relationship Id="rId64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font" Target="fonts/font8.fntdata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font" Target="fonts/font3.fntdata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font" Target="fonts/font6.fntdata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font" Target="fonts/font1.fntdata"/><Relationship Id="rId60" Type="http://schemas.openxmlformats.org/officeDocument/2006/relationships/font" Target="fonts/font9.fntdata"/><Relationship Id="rId65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9" Type="http://schemas.openxmlformats.org/officeDocument/2006/relationships/slide" Target="slides/slide39.xml"/><Relationship Id="rId21" Type="http://schemas.openxmlformats.org/officeDocument/2006/relationships/slide" Target="slides/slide21.xml"/><Relationship Id="rId34" Type="http://schemas.openxmlformats.org/officeDocument/2006/relationships/slide" Target="slides/slide34.xml"/><Relationship Id="rId42" Type="http://schemas.openxmlformats.org/officeDocument/2006/relationships/slide" Target="slides/slide42.xml"/><Relationship Id="rId47" Type="http://schemas.openxmlformats.org/officeDocument/2006/relationships/slide" Target="slides/slide47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9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32" Type="http://schemas.openxmlformats.org/officeDocument/2006/relationships/slide" Target="slides/slide32.xml"/><Relationship Id="rId37" Type="http://schemas.openxmlformats.org/officeDocument/2006/relationships/slide" Target="slides/slide37.xml"/><Relationship Id="rId40" Type="http://schemas.openxmlformats.org/officeDocument/2006/relationships/slide" Target="slides/slide40.xml"/><Relationship Id="rId45" Type="http://schemas.openxmlformats.org/officeDocument/2006/relationships/slide" Target="slides/slide45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36" Type="http://schemas.openxmlformats.org/officeDocument/2006/relationships/slide" Target="slides/slide36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1.xml"/><Relationship Id="rId44" Type="http://schemas.openxmlformats.org/officeDocument/2006/relationships/slide" Target="slides/slide44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Relationship Id="rId30" Type="http://schemas.openxmlformats.org/officeDocument/2006/relationships/slide" Target="slides/slide30.xml"/><Relationship Id="rId35" Type="http://schemas.openxmlformats.org/officeDocument/2006/relationships/slide" Target="slides/slide35.xml"/><Relationship Id="rId43" Type="http://schemas.openxmlformats.org/officeDocument/2006/relationships/slide" Target="slides/slide43.xml"/><Relationship Id="rId48" Type="http://schemas.openxmlformats.org/officeDocument/2006/relationships/slide" Target="slides/slide48.xml"/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33" Type="http://schemas.openxmlformats.org/officeDocument/2006/relationships/slide" Target="slides/slide33.xml"/><Relationship Id="rId38" Type="http://schemas.openxmlformats.org/officeDocument/2006/relationships/slide" Target="slides/slide38.xml"/><Relationship Id="rId46" Type="http://schemas.openxmlformats.org/officeDocument/2006/relationships/slide" Target="slides/slide46.xml"/><Relationship Id="rId20" Type="http://schemas.openxmlformats.org/officeDocument/2006/relationships/slide" Target="slides/slide20.xml"/><Relationship Id="rId41" Type="http://schemas.openxmlformats.org/officeDocument/2006/relationships/slide" Target="slides/slide4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337BE94-6D1B-4440-B8EF-07BCDEC36B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E3C8869-CC03-4F2F-880B-0EABC9DABF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44D46FB-CB15-444E-9086-20598B1998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8EC8C27E-5D29-4BB3-971F-D28AA02CEE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5BA42A1D-FEFD-4497-BAE0-5FD9136576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26619BB7-7009-4ED1-BF2B-3665F5D355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fld id="{C82F4AE7-4829-4BA1-9D96-67538406F7A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49DF60B-8DDA-47F0-A477-CD461CAFF5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8DE37783-9E5F-45F3-B02B-26812A290E58}" type="slidenum">
              <a:rPr lang="zh-TW" altLang="en-US" sz="1200">
                <a:ea typeface="新細明體" panose="02020500000000000000" pitchFamily="18" charset="-120"/>
              </a:rPr>
              <a:pPr/>
              <a:t>1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5E9C3FA-7567-43A0-8CBA-831BB268B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9916AD4-C21D-4CFA-9EA0-499BDD24F1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6C4A08D8-4569-4751-AAA5-11C145710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CE34397-1F14-4F40-92DF-FF912574D22B}" type="slidenum">
              <a:rPr lang="zh-TW" altLang="en-US" sz="1200">
                <a:ea typeface="新細明體" panose="02020500000000000000" pitchFamily="18" charset="-120"/>
              </a:rPr>
              <a:pPr/>
              <a:t>10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06C2EB03-E3EA-4E7B-8A86-CBD821A829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EBD529F6-D0DD-4D09-8699-36CB9EA60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5DEBB0D-90CC-4A93-BF7F-C8AC99A153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7D30A693-43CF-4620-B871-3A175D5E6BFB}" type="slidenum">
              <a:rPr lang="zh-TW" altLang="en-US" sz="1200">
                <a:ea typeface="新細明體" panose="02020500000000000000" pitchFamily="18" charset="-120"/>
              </a:rPr>
              <a:pPr/>
              <a:t>11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9439F0B3-13D7-4440-AB9B-DF41EFEF45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4D169C-AEB9-48CA-BDA4-AC3F03814C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5DE3C2EC-0ACB-4E85-B0A5-3849EC5035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2DC065A-31A0-4169-A509-1D51750CE12D}" type="slidenum">
              <a:rPr lang="zh-TW" altLang="en-US" sz="1200">
                <a:ea typeface="新細明體" panose="02020500000000000000" pitchFamily="18" charset="-120"/>
              </a:rPr>
              <a:pPr/>
              <a:t>12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5D4B6E6F-B6C7-4DBE-90EF-7B0A415A0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C0015B23-0BDB-4006-BAF9-240F43BD7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5DE3C2EC-0ACB-4E85-B0A5-3849EC5035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2DC065A-31A0-4169-A509-1D51750CE12D}" type="slidenum">
              <a:rPr lang="zh-TW" altLang="en-US" sz="1200">
                <a:ea typeface="新細明體" panose="02020500000000000000" pitchFamily="18" charset="-120"/>
              </a:rPr>
              <a:pPr/>
              <a:t>13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5D4B6E6F-B6C7-4DBE-90EF-7B0A415A0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C0015B23-0BDB-4006-BAF9-240F43BD7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8806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39B6B329-E4EA-44C6-A324-2436E390CD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0B3349C3-5560-4CA2-8C7F-F1BBD026B935}" type="slidenum">
              <a:rPr lang="zh-TW" altLang="en-US" sz="1200">
                <a:ea typeface="新細明體" panose="02020500000000000000" pitchFamily="18" charset="-120"/>
              </a:rPr>
              <a:pPr/>
              <a:t>14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10BE138F-C2CC-40EF-8C49-88A2BCCC1D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62AF21E-B9A4-4F9D-B93A-39D37B149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849CBDA9-0DC2-4FB2-AE1A-A89FF68098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EFC88A2-A283-439A-A4F7-5D9AE56DCC50}" type="slidenum">
              <a:rPr lang="zh-TW" altLang="en-US" sz="1200">
                <a:ea typeface="新細明體" panose="02020500000000000000" pitchFamily="18" charset="-120"/>
              </a:rPr>
              <a:pPr/>
              <a:t>15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DB49EB4-405B-479A-B111-3F1E407933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7C3D2E2-BE71-477D-9386-CA094720C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849CBDA9-0DC2-4FB2-AE1A-A89FF68098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EFC88A2-A283-439A-A4F7-5D9AE56DCC50}" type="slidenum">
              <a:rPr lang="zh-TW" altLang="en-US" sz="1200">
                <a:ea typeface="新細明體" panose="02020500000000000000" pitchFamily="18" charset="-120"/>
              </a:rPr>
              <a:pPr/>
              <a:t>16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DB49EB4-405B-479A-B111-3F1E407933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7C3D2E2-BE71-477D-9386-CA094720C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185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7D72D400-656D-4480-8828-9D2F92BE0D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A7DA9270-0F73-44B4-90D6-590E2AD85E87}" type="slidenum">
              <a:rPr lang="zh-TW" altLang="en-US" sz="1200">
                <a:ea typeface="新細明體" panose="02020500000000000000" pitchFamily="18" charset="-120"/>
              </a:rPr>
              <a:pPr/>
              <a:t>17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2ED1780-C0AF-4EBD-869A-81B7C9DE66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19051058-C555-4753-864A-ED0DCB33A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7922BA3B-895D-4236-AA83-8E038ACF3D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3B78CF2-643D-4199-8400-B06BCEB22BD4}" type="slidenum">
              <a:rPr lang="zh-TW" altLang="en-US" sz="1200">
                <a:ea typeface="新細明體" panose="02020500000000000000" pitchFamily="18" charset="-120"/>
              </a:rPr>
              <a:pPr/>
              <a:t>18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1E88B043-71D0-48CA-BBF7-10DA24A356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5F786038-CBC2-48A6-A1B2-81E32E328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1F1F6131-0B0D-4FD9-A8FB-376999834B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FD596EE3-9C55-44D4-AAA8-96A4AB25EC55}" type="slidenum">
              <a:rPr lang="zh-TW" altLang="en-US" sz="1200">
                <a:ea typeface="新細明體" panose="02020500000000000000" pitchFamily="18" charset="-120"/>
              </a:rPr>
              <a:pPr/>
              <a:t>19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8BB8587D-AB2C-4547-BE8C-2DCFD038C8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A564C471-B7A6-4C5C-8644-32ED65B00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80C9B95-CC48-4B97-B49F-0D5D702283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853B4381-16ED-495B-9C29-872E5CF91F11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2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2D186ED-2C94-41C9-9BDA-B93C62E7AD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24EFC905-68EF-476F-BA08-1ADD9DB3D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4F58D015-C38C-4767-AA29-0F7A2BE17E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4A2D0F23-63BE-4C03-BC39-5142DE413DBF}" type="slidenum">
              <a:rPr lang="zh-TW" altLang="en-US" sz="1200">
                <a:ea typeface="新細明體" panose="02020500000000000000" pitchFamily="18" charset="-120"/>
              </a:rPr>
              <a:pPr/>
              <a:t>20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9B74AE2-20A6-481C-A73B-8A1CB290F0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E8F2705E-55C2-4794-B08B-1F70A129D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623617CF-542C-4DED-B50A-CA5B37F769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D4B983D7-1DC4-4D29-84EC-B7A1CF139551}" type="slidenum">
              <a:rPr lang="zh-TW" altLang="en-US" sz="1200">
                <a:ea typeface="新細明體" panose="02020500000000000000" pitchFamily="18" charset="-120"/>
              </a:rPr>
              <a:pPr/>
              <a:t>21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1D4B23ED-398C-4027-8799-5057085AED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0E77E007-639F-43B0-9CF1-8C7153EA6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8827D57D-CFB9-4797-BBE0-E899DA3D73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1B1C61F5-7EA5-4C47-86D8-99A882B3ECB7}" type="slidenum">
              <a:rPr lang="zh-TW" altLang="en-US" sz="1200">
                <a:ea typeface="新細明體" panose="02020500000000000000" pitchFamily="18" charset="-120"/>
              </a:rPr>
              <a:pPr/>
              <a:t>22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711D5A5A-CB8D-4C0D-96EA-1607BC83EA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5DCA4413-69DE-4B31-976B-8872F43DA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645E1557-A9A9-48D1-9181-EE3871065F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F4D06221-CFDC-4146-988A-0AE558BBBB0F}" type="slidenum">
              <a:rPr lang="zh-TW" altLang="en-US" sz="1200">
                <a:ea typeface="新細明體" panose="02020500000000000000" pitchFamily="18" charset="-120"/>
              </a:rPr>
              <a:pPr/>
              <a:t>23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F5FA87D0-1807-4689-A242-33112E27DC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207CA87-410A-41A6-BC1E-A634602768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01616CE4-6D4F-4EE3-A87F-8548ABF00B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3A05A3E0-FE1B-4E73-9570-8D6B9B4EABC9}" type="slidenum">
              <a:rPr lang="zh-TW" altLang="en-US" sz="1200">
                <a:ea typeface="新細明體" panose="02020500000000000000" pitchFamily="18" charset="-120"/>
              </a:rPr>
              <a:pPr/>
              <a:t>24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07CFC27B-25E9-4801-95D6-F5D7143AA4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FF34F669-A53B-46CA-A260-F5A74818C5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882675DE-61BE-40CD-B8C9-20BBE9997F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1FB5F3B8-C440-4C6C-A8E1-B8D5B1F01CCD}" type="slidenum">
              <a:rPr lang="zh-TW" altLang="en-US" sz="1200">
                <a:ea typeface="新細明體" panose="02020500000000000000" pitchFamily="18" charset="-120"/>
              </a:rPr>
              <a:pPr/>
              <a:t>25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1B118A64-A72E-4D87-8689-C865B33328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E3154A8D-C0EA-4BCC-BF18-C28B7DFDE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7E46FAC1-95E4-4851-A296-4898A11EC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40CDCB6-47A2-45A3-90AF-3375745CE0FE}" type="slidenum">
              <a:rPr lang="zh-TW" altLang="en-US" sz="1200">
                <a:ea typeface="新細明體" panose="02020500000000000000" pitchFamily="18" charset="-120"/>
              </a:rPr>
              <a:pPr/>
              <a:t>26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86BA2EC4-3B79-45E7-BDE3-3CFC11AE98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989328C5-721F-4625-9AB2-1BBCCBD98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44589E17-9B7D-4E91-9B3A-740D5C9A72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603A6CEE-3D1C-4682-B8A8-65448B271B06}" type="slidenum">
              <a:rPr lang="zh-TW" altLang="en-US" sz="1200">
                <a:ea typeface="新細明體" panose="02020500000000000000" pitchFamily="18" charset="-120"/>
              </a:rPr>
              <a:pPr/>
              <a:t>27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416CA5C0-6CB5-4B5E-9F61-3723ECF9C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C7088418-555E-4D8A-A56D-3AA495D52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F257FB8E-36FA-4D70-88FD-62DB55DCBA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5F8D771F-0753-4626-BE0E-32C9EE2BC717}" type="slidenum">
              <a:rPr lang="zh-TW" altLang="en-US" sz="1200">
                <a:ea typeface="新細明體" panose="02020500000000000000" pitchFamily="18" charset="-120"/>
              </a:rPr>
              <a:pPr/>
              <a:t>28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2A48B519-0045-4488-B2F9-F8E0D93D3C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A9484C62-DCC6-44E6-91C1-7914618C8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4F01E2D2-0B13-4CD8-85E0-272D880F67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D0F230F8-7DAB-46C0-9AFC-B92B2DF128AF}" type="slidenum">
              <a:rPr lang="zh-TW" altLang="en-US" sz="1200">
                <a:ea typeface="新細明體" panose="02020500000000000000" pitchFamily="18" charset="-120"/>
              </a:rPr>
              <a:pPr/>
              <a:t>29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9F73754C-2C81-400F-89E4-31AE61A19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3097E9B7-466D-4557-BE2D-6108381ECB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A5E157F0-7371-4A1D-9717-C2B067160C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6ACA01A-5463-446F-A1EF-5E997F6722F0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75127443-2260-4BF3-8F38-6FF57809F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9B26860-F64E-448F-9AB4-F3A46D486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1396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597F9656-3EA9-4465-A90A-9D7F1A552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05E79871-57CA-4A9E-B4B9-0BD62B70F6F1}" type="slidenum">
              <a:rPr lang="zh-TW" altLang="en-US" sz="1200">
                <a:ea typeface="新細明體" panose="02020500000000000000" pitchFamily="18" charset="-120"/>
              </a:rPr>
              <a:pPr/>
              <a:t>30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8CF5797B-36DC-478C-9237-DB5155E505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D89B47B9-5B1A-49FF-A272-FD864C621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597F9656-3EA9-4465-A90A-9D7F1A552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05E79871-57CA-4A9E-B4B9-0BD62B70F6F1}" type="slidenum">
              <a:rPr lang="zh-TW" altLang="en-US" sz="1200">
                <a:ea typeface="新細明體" panose="02020500000000000000" pitchFamily="18" charset="-120"/>
              </a:rPr>
              <a:pPr/>
              <a:t>31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8CF5797B-36DC-478C-9237-DB5155E505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D89B47B9-5B1A-49FF-A272-FD864C621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1247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A5E157F0-7371-4A1D-9717-C2B067160C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6ACA01A-5463-446F-A1EF-5E997F6722F0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32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75127443-2260-4BF3-8F38-6FF57809F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9B26860-F64E-448F-9AB4-F3A46D486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0572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1A21A326-02E6-49E6-B407-C83C61624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088FB417-3377-48DC-9D91-93DD98FD0416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33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B2662504-4BD2-4171-A5AD-FCC70A78C3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2DCB1C1-A6F0-4405-A1FB-70ACBF6C3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4862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AA022A5-334B-4660-B7FF-6699308669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BB9602F4-0364-47D4-8636-C39046BB5AEC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34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01F63EF-E3FB-49C6-BA9F-00FC13580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BA75A2E-2F90-4649-98FA-C6148B2BF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6581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AA022A5-334B-4660-B7FF-6699308669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BB9602F4-0364-47D4-8636-C39046BB5AEC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35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01F63EF-E3FB-49C6-BA9F-00FC13580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BA75A2E-2F90-4649-98FA-C6148B2BF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20504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9B39A92-6280-469A-9455-8F08DBE97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8347785C-2FEA-4FC2-8E46-F168CDAA2A37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36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8002EC6-4867-49FE-AD94-DDB8170C27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2CDEF3D-7959-48F5-BCB2-EA72873E23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4556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9BBCE7A3-9DC2-4913-838A-1260391B29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5A813A9F-DE44-44AC-9B3F-AD34A9BCF04D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37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7279996A-E2E7-4C4D-B2F3-C7FA176C57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7BD5784-D8F1-44E7-992A-7B269D578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1385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DE91461-3626-4456-B6AE-F4EB61D176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9223F468-878D-4E21-ADB4-9B97A743EF39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38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E514C48-1365-453D-A1D8-34F333053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7C43FA9D-2DFF-445E-8465-D1DB80C65D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7150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DB854457-BCEE-4319-8552-3579E540A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1595532E-157F-4B3B-994E-184C9CC30457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39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2E714F1-3059-46EC-A304-367483BA7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DC3AAC0-9599-41E6-86E5-CFF78E64D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602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B9FEB21-FE8F-41C8-94DB-525468B7E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E2AB1F8A-7517-4EE6-B666-08747791E7E1}" type="slidenum">
              <a:rPr lang="zh-TW" altLang="en-US" sz="1200">
                <a:ea typeface="新細明體" panose="02020500000000000000" pitchFamily="18" charset="-120"/>
              </a:rPr>
              <a:pPr/>
              <a:t>4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F38ABBF-511C-4D3C-86E4-D2ADE69B9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7C43D6E-B407-4700-A579-ABD834D5A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4C65E21-D4A4-4824-A604-CF4AD1721C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B1035AB8-365F-4976-ADA2-70B178FDE900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40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D1DE8FC3-6F44-4389-8529-F6E903370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6FB0F0B-89F9-44BC-892E-C036EE7ED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7994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5109B5EC-6BAC-4E3F-A573-265B18BA47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24EDDE1D-D5C6-412F-8259-10B0E1E1E2BF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41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8F7C027-F5F3-4756-8B5D-50BAF9F83F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82753B7-8325-4D0F-B12A-071FF7877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8472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064CD24-EEE3-4276-A0B3-F9F4334BB7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1034C51-189F-4233-8993-3F2CE9A04B6B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42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7561998-0ECB-472F-947F-DAECF2BAF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37A77F1-1521-4C18-A882-68F4A59AE3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26556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A0CC0E3-DFFE-4D22-9E67-9ED6803818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24EA2B00-8592-434D-A44F-278A0C73E4F1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43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500A1C3-6990-4E89-A2B1-25C85D421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3CF4114-9D35-403C-AB9D-D6E0B07C9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2643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DFD16B4C-5866-4FB6-AC39-CAC38409C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6837F043-8C43-4127-AB0D-47119E991F37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44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7AF27F3-4984-4B17-BFC5-298CBE2BD7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6F8F05D6-773E-4ED3-B435-3A3E5791A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9156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CA53367B-047B-4FE3-8805-92701C45DB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3B50AFA5-2C68-424B-93A4-1517E2D4D87E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45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AE56004-6B91-4112-AA17-D7B2C2E0B3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FC75D872-71F6-4D83-9EEF-661F69B154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23256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9D7015C7-43A5-4CDC-8B45-663E05B024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3B0F0491-AEB8-4576-9EE4-4A8EC7AC3F44}" type="slidenum">
              <a:rPr lang="zh-TW" altLang="en-US" sz="1200">
                <a:solidFill>
                  <a:srgbClr val="000000"/>
                </a:solidFill>
                <a:ea typeface="新細明體" panose="02020500000000000000" pitchFamily="18" charset="-120"/>
              </a:rPr>
              <a:pPr/>
              <a:t>46</a:t>
            </a:fld>
            <a:endParaRPr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60006C4C-D980-4055-9CD3-8FF671027B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AF1CF6F-EF8D-4B96-BB08-7B9D98B37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3158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6952CD81-0B9E-4E30-91AE-42DB2C300A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6C7A7310-9370-490A-92C9-CB376899AC27}" type="slidenum">
              <a:rPr lang="zh-TW" altLang="en-US" sz="1200">
                <a:ea typeface="新細明體" panose="02020500000000000000" pitchFamily="18" charset="-120"/>
              </a:rPr>
              <a:pPr/>
              <a:t>47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1B2AFB59-F907-4033-B425-5EDD25F997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EADE2460-CE68-4C8B-836C-881ECCE21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3191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106F0FA7-50D1-48DC-9F14-768142A368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A9051092-E0C2-4F3A-9B5B-4D77D8E5F9F9}" type="slidenum">
              <a:rPr lang="zh-TW" altLang="en-US" sz="1200">
                <a:ea typeface="新細明體" panose="02020500000000000000" pitchFamily="18" charset="-120"/>
              </a:rPr>
              <a:pPr/>
              <a:t>48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0CAEBE65-0B5A-40B3-A0E2-71FC0BD554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70B8FCAF-C48C-45C8-9557-2837E8D20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57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B9FEB21-FE8F-41C8-94DB-525468B7E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E2AB1F8A-7517-4EE6-B666-08747791E7E1}" type="slidenum">
              <a:rPr lang="zh-TW" altLang="en-US" sz="1200">
                <a:ea typeface="新細明體" panose="02020500000000000000" pitchFamily="18" charset="-120"/>
              </a:rPr>
              <a:pPr/>
              <a:t>5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F38ABBF-511C-4D3C-86E4-D2ADE69B9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7C43D6E-B407-4700-A579-ABD834D5A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419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99A5D0D2-CA58-4D9E-BE43-10B4343500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C04CF7F1-0E52-4B38-9B07-D9B92225DD4B}" type="slidenum">
              <a:rPr lang="zh-TW" altLang="en-US" sz="1200">
                <a:ea typeface="新細明體" panose="02020500000000000000" pitchFamily="18" charset="-120"/>
              </a:rPr>
              <a:pPr/>
              <a:t>6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25B645B9-93D5-43E6-81EE-FD53490C32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9C9927A-22D9-4E48-BCF9-BA9BE01F6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E90D0381-8154-4191-BA3A-8836131A3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B36CFE70-AF01-48D0-B138-7953BDD3421D}" type="slidenum">
              <a:rPr lang="zh-TW" altLang="en-US" sz="1200">
                <a:ea typeface="新細明體" panose="02020500000000000000" pitchFamily="18" charset="-120"/>
              </a:rPr>
              <a:pPr/>
              <a:t>7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63AD60E-9F4A-49AA-9593-4CFEFD82FE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C449A9D8-0527-410C-8FFE-F2F4CA04C6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E90D0381-8154-4191-BA3A-8836131A3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B36CFE70-AF01-48D0-B138-7953BDD3421D}" type="slidenum">
              <a:rPr lang="zh-TW" altLang="en-US" sz="1200">
                <a:ea typeface="新細明體" panose="02020500000000000000" pitchFamily="18" charset="-120"/>
              </a:rPr>
              <a:pPr/>
              <a:t>8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63AD60E-9F4A-49AA-9593-4CFEFD82FE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C449A9D8-0527-410C-8FFE-F2F4CA04C6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955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5CFFAD40-83CD-41BE-9B5E-FF08D05BFF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fld id="{14EF3A47-3B5E-437E-8338-EB6D02E22AD0}" type="slidenum">
              <a:rPr lang="zh-TW" altLang="en-US" sz="1200">
                <a:ea typeface="新細明體" panose="02020500000000000000" pitchFamily="18" charset="-120"/>
              </a:rPr>
              <a:pPr/>
              <a:t>9</a:t>
            </a:fld>
            <a:endParaRPr lang="en-US" altLang="zh-TW" sz="1200">
              <a:ea typeface="新細明體" panose="02020500000000000000" pitchFamily="18" charset="-12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C633F0B-A842-43A3-B06F-42BA1D98E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584C4B60-E54D-4C74-A1BA-59D9A3C90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5E91BFC-EA1F-42C9-AA44-D6FB0A2B9242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B2B2D1E7-38F8-458D-9D46-8F24DA7D3E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5B29231A-EAAC-44EF-9CF9-152E71F6B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08185480-1667-49A1-A2F4-1C163C13A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D6EF408A-6F2A-47FB-8519-C5111B8348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AA85D802-3C59-4586-A068-1FD994BBB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D52C7EE4-A913-4A48-BA3D-B152D5F9B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49927AB4-02CF-4A10-B3DC-2FECD5AD8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111D47F-4CAC-417C-8D82-B7A4C6C2F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266B3852-1CD0-4710-9E37-4950BFFD5C5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7180" name="Rectangle 12">
            <a:extLst>
              <a:ext uri="{FF2B5EF4-FFF2-40B4-BE49-F238E27FC236}">
                <a16:creationId xmlns:a16="http://schemas.microsoft.com/office/drawing/2014/main" id="{3DD8D104-E1AA-471B-9007-1E9F95ADB6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8E2F89FD-A078-4A5F-AE2B-C677EBA453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A60E0F02-EA74-4ED6-A6C9-C18C99570E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2163B-821C-469D-BDBC-B9D068F99CBC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F4D33AEC-17D2-4EB9-BC0A-8AADDD2996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953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L</a:t>
            </a:r>
            <a:endParaRPr lang="en-US" altLang="zh-TW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7DF32761-BF30-4ED1-953A-8B2B89697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94D354-4B29-4719-8358-3F7C3112124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865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F86E5E-1058-4DDE-BDD2-272298FB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D35C6C1-F695-40E2-9BD8-79AF476C4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43C88CE-EBC2-4C35-BDBC-4F77BD54A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DC6A2-4978-4255-97AA-AA381401A7E5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53EE464-C4D0-4438-91A7-2626BE5C8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3A21167-7D81-48B1-8531-E411F0B92C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22B75744-A31D-41FD-A557-B99F204609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626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C482074-7580-43E2-BB62-A0C2E4D0A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07175" y="381000"/>
            <a:ext cx="1947863" cy="5791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E21DE24-AD90-4C4F-879E-1B2CDA885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5692775" cy="57912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B9BC8F2-090D-4D7D-9859-5D19C05B1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F7D9-E6DE-4833-92A2-7637A3EC21AB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EC319E3-FC84-4532-A8D8-B02BA9F81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2B054AF-13CB-492E-B535-F8E495CA2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CCD03E0C-CCA8-4FD0-A852-BD890F2501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1887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9A82D28-C9E9-4708-B63D-C52653F35C65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46202BF-06E4-4959-8D18-DBFA08EA63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CC5BB637-96C0-4AAC-87F6-AB9609098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F5D27FDD-077D-4ADC-8FAB-54411D90D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5DAF11AE-120D-4AAA-874B-BB9CACD278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82A5180C-3880-4C58-9430-95050D286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8ED85326-F239-4668-90B5-7D1042578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  <a:ea typeface="Gungsuh" panose="02030600000101010101" pitchFamily="18" charset="-127"/>
                  </a:defRPr>
                </a:lvl9pPr>
              </a:lstStyle>
              <a:p>
                <a:pPr eaLnBrk="1" hangingPunct="1">
                  <a:defRPr/>
                </a:pPr>
                <a:endParaRPr lang="zh-TW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5A07DBD8-1C44-4C19-9A42-786980CCF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61820E5-7D7E-42B4-8E26-B7A6891D4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C728FCA5-6E13-4886-A16A-A598AA95AF6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Gungsuh" panose="02030600000101010101" pitchFamily="18" charset="-127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7180" name="Rectangle 12">
            <a:extLst>
              <a:ext uri="{FF2B5EF4-FFF2-40B4-BE49-F238E27FC236}">
                <a16:creationId xmlns:a16="http://schemas.microsoft.com/office/drawing/2014/main" id="{3DD8D104-E1AA-471B-9007-1E9F95ADB6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8E2F89FD-A078-4A5F-AE2B-C677EBA453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5529F79-C2F0-4C73-BA46-013A91C91C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5D3E3-BBF1-440B-B7AB-A67D49FEE87F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74BF552B-A740-447F-B5D8-9111499428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63CAF0-2A81-412B-8556-98843A6DCC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99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218353-2AE1-4817-A37C-CA7321E6F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BFDC9-7F8B-409D-9DA6-583937E0B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2F4C4BA-7007-4869-BA8F-D48F461D72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CD1D7-AB40-4202-BF4E-A82F461A31DA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740BDDD-9B98-44F1-9045-2F4A94FCD4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9B94B-0B40-4C32-A447-0D1E5881C21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5067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057420-96F2-482C-BB21-3B8849EF1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3EECBB6-BC62-44B7-A2F9-075BD27C0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8105D68-3BE0-46F9-9E0E-66B4E072F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9F9F1-9FC7-4546-8EB2-13E44DFDEE0D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00D4F73-8183-4E5E-8E40-5592D63821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EBC9C-4C12-4799-8EE0-A3DEF9ED60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0417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0C2D5C-5751-4C90-BA15-E361A264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06A25F-25CE-4CC0-BAE0-669F209F7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65A8159-AF8B-4810-9552-67E0DD768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E07AF4E-5589-44FD-A057-7C585A8E2F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9CCE3-73B5-4B7B-9A65-4679270460BF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E2C9697-69B1-4811-98E5-03711B5091E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818F4-97D2-4B04-ABF5-E2A4DBE9E2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417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745389-86B3-448A-AE4D-69FF72EC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6C9C66-C2D9-432F-9159-9864EA158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894383-9665-4A36-A0F3-D1206FCE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CEB0441-5174-4F6A-8814-0F43CCB0A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F1DB9C6-8247-4144-AC94-E55A0F759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F6AE759-A7AA-41E6-B152-E839310A95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157AB-CB8F-4494-93E4-D0B38393B709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0A56385A-9AC0-4C95-8F35-CB166BDE56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C20ED-7A25-497E-BD69-B62E6DDC93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011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69DB59-0833-4420-A9C9-17BBF9836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62FC2E3B-6EE3-4561-9E8C-213A09280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EB098-CCB2-4C0C-A0BC-AAACB31EAA19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2568508C-C0C0-4D16-BFC4-D47DDC40EBE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B8B9D6-EF14-48EA-A7CF-C49BD2327A6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870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284FAF1C-D317-4D19-8F47-BCD26A051B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E2A1C-8B44-42F7-BF3D-8C73A35D143E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20EBBC19-2819-4665-BDE0-96229AF8343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4095FE-9035-4CAE-B561-FDD7C77FEC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0840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BD05B5-A29B-413B-8A60-861AD5141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192F33-FA6B-4FB3-B2B0-2D81EF8D5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558683-238C-417B-AE4B-865807481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C307226-D0DD-4E45-AD59-8544D7384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6CB49-9A77-457F-A6AF-5D3FB9DA4731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88D65A4-0C99-4C9E-AFCE-355C109588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A166C-15AE-41C0-BCA7-B240555DC9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23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218353-2AE1-4817-A37C-CA7321E6F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BFDC9-7F8B-409D-9DA6-583937E0B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3B8D9F0-4ED3-4200-98C7-C0EE9FD90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4FA33-30B0-4C69-B987-F384E7F1561D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5F41683-8DDC-43CF-A12C-A5722D82B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5D72891-641C-49BC-97C2-8D3567B78B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7C9868E8-364B-454E-87C9-3A103E85618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2573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A2E7D6-8584-438E-83D6-3FFE00FE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BEF213-6877-4B9B-9948-31DFFC8C1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1BC7B27-E636-4588-9B10-23AB8A1DD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17B7A05-1E5B-454F-88EF-918FF57D46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CEE02-2E2C-4B2F-BFF1-740E4BC27596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C8807AE-ABD6-4793-92CA-CF8BA3BF03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2A684F-89E3-479A-A85D-A8EC131EC2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3211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F86E5E-1058-4DDE-BDD2-272298FB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D35C6C1-F695-40E2-9BD8-79AF476C4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7B704A1-1D7F-45DA-84B6-FDC147C55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F26C5-F422-4605-8B63-DE7F53A59392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70994A2-5B39-4FBA-8988-7E8477B6BA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09CC4-D738-4890-ADBF-E47CFB4740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0048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C482074-7580-43E2-BB62-A0C2E4D0A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07175" y="381000"/>
            <a:ext cx="1947863" cy="5791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E21DE24-AD90-4C4F-879E-1B2CDA885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5692775" cy="57912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E39DD26-BE50-4C17-920D-E30A35A76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1CC78-190B-4312-8502-A3E5BB1CE019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79B3D4C5-D16C-4C5B-85E3-479E7E5CBA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E2521B-78FA-405E-A2C8-A7ED64F694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41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057420-96F2-482C-BB21-3B8849EF1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3EECBB6-BC62-44B7-A2F9-075BD27C0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97A217B-A216-4E4E-88BF-C657AE133A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03F99-5C2C-43B7-89BD-AA824F9EA298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E86CF30-AF06-464E-9F1C-71C3CBC365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753CC58-2A02-4670-B3FD-8D9A49C0B4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DB210D2D-D767-4643-B207-5F734CD6CC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143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0C2D5C-5751-4C90-BA15-E361A264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06A25F-25CE-4CC0-BAE0-669F209F7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65A8159-AF8B-4810-9552-67E0DD768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0EF81EB-4969-4A1D-B471-B616A1A6C9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9B087-AF78-468F-8FD4-C27086CCC078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99E627D-FBE9-4BB5-95E3-26D00AC05E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E590279-D17D-490B-8EB4-1FDDEB9F40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969C420C-237B-4150-A868-18BC720EB5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70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745389-86B3-448A-AE4D-69FF72EC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6C9C66-C2D9-432F-9159-9864EA158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894383-9665-4A36-A0F3-D1206FCE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CEB0441-5174-4F6A-8814-0F43CCB0A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F1DB9C6-8247-4144-AC94-E55A0F759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15DD313-C17B-4FC9-9F7B-CA4EE32734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80B2C-0932-4BF0-BE67-AAE68C975C35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F4E07B6F-0C4D-4770-8A6F-7FF2104F7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69AD5D6F-BBF2-45C0-B947-D0DB914953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45B4CA63-2C15-4A34-9B04-9CFA5F6D7E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779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69DB59-0833-4420-A9C9-17BBF9836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71B3356E-CED2-4252-9E81-736777D751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D4CBA-0950-4C28-8C08-DD5FD46E54CD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4C88280-E33D-412E-846F-20953CE802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C5690E2B-45DF-4152-88F9-1F06C2640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6B9A093B-9042-4EF9-9FD4-E6E0F337EC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3894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5FA6AC30-4E20-4300-9311-3B672AC8B5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B8301-23DF-45F5-85EE-A577C0281809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DB8EB12-0EC4-4F2A-BA8F-C3EAC3AC6A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CB113097-F2DC-49B4-9BDF-46D58E3111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19BA70EF-9A19-47BA-B733-A2483AEF0C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553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BD05B5-A29B-413B-8A60-861AD5141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192F33-FA6B-4FB3-B2B0-2D81EF8D5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558683-238C-417B-AE4B-865807481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873A5EA-527F-405B-B3C5-4F33962E01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FE436-AB12-4E24-8F1D-B69C68257886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ADECCBE-1BBB-4C30-82C3-7649EA748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734F6A2-DE91-4149-B1EA-823C6C4BCF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C3B56B7B-CAFB-4BD8-AEDC-746643D05C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321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A2E7D6-8584-438E-83D6-3FFE00FE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BEF213-6877-4B9B-9948-31DFFC8C1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1BC7B27-E636-4588-9B10-23AB8A1DD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F658802-4822-4172-807C-91AD55F194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0F441-258B-4ACC-B1BF-A3CC2E1E84E7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8E8C386-47FA-4ED4-882E-8233B517F0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B0EBF40-7093-4C73-97BD-FDDD77CCE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8B7CA6BA-3D46-4329-8BD3-213CB2CD74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766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CF327A4F-C8BC-4B9C-A12A-F60E3352D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77930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10">
            <a:extLst>
              <a:ext uri="{FF2B5EF4-FFF2-40B4-BE49-F238E27FC236}">
                <a16:creationId xmlns:a16="http://schemas.microsoft.com/office/drawing/2014/main" id="{9CD23E5E-E1E0-47BF-943B-E02E12854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1E7D8498-6339-49D9-9803-0EE7910569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solidFill>
                  <a:schemeClr val="accent1"/>
                </a:solidFill>
                <a:ea typeface="+mn-ea"/>
              </a:defRPr>
            </a:lvl1pPr>
          </a:lstStyle>
          <a:p>
            <a:pPr>
              <a:defRPr/>
            </a:pPr>
            <a:fld id="{F87179C1-3D7C-49E5-A078-89F0D7DEBDF4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D71DC8D3-3529-471A-8E0E-48CC208AAB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3246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solidFill>
                  <a:schemeClr val="accent1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L</a:t>
            </a:r>
            <a:endParaRPr lang="zh-TW" altLang="en-US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FB77F2EA-ED9B-4622-B0AC-8905959706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accent1"/>
                </a:solidFill>
                <a:ea typeface="新細明體" panose="02020500000000000000" pitchFamily="18" charset="-120"/>
              </a:defRPr>
            </a:lvl1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6A1403EA-2E1E-49D9-B9C7-B8DE31FDA50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>
            <a:extLst>
              <a:ext uri="{FF2B5EF4-FFF2-40B4-BE49-F238E27FC236}">
                <a16:creationId xmlns:a16="http://schemas.microsoft.com/office/drawing/2014/main" id="{6465F9A1-4EE4-4C99-A3C8-00BDF0EB6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77930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10">
            <a:extLst>
              <a:ext uri="{FF2B5EF4-FFF2-40B4-BE49-F238E27FC236}">
                <a16:creationId xmlns:a16="http://schemas.microsoft.com/office/drawing/2014/main" id="{D77F4743-3A6D-400C-9BB9-397484323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1E7D8498-6339-49D9-9803-0EE7910569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solidFill>
                  <a:schemeClr val="accent1"/>
                </a:solidFill>
                <a:ea typeface="+mn-ea"/>
              </a:defRPr>
            </a:lvl1pPr>
          </a:lstStyle>
          <a:p>
            <a:pPr>
              <a:defRPr/>
            </a:pPr>
            <a:fld id="{D95FAE0E-18B5-4C45-96C9-926DF853070C}" type="datetime1">
              <a:rPr lang="zh-TW" altLang="en-US"/>
              <a:pPr>
                <a:defRPr/>
              </a:pPr>
              <a:t>2022/5/19</a:t>
            </a:fld>
            <a:endParaRPr lang="en-US" altLang="zh-TW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FB77F2EA-ED9B-4622-B0AC-8905959706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accent1"/>
                </a:solidFill>
                <a:ea typeface="新細明體" panose="02020500000000000000" pitchFamily="18" charset="-120"/>
              </a:defRPr>
            </a:lvl1pPr>
          </a:lstStyle>
          <a:p>
            <a:fld id="{BD7A62D8-BF34-4991-AEA9-397C030C4D5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anose="020B060403050404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7CFDE3FF-7FBC-4E5C-B4A0-CFD93C159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B0A99226-515F-4C27-8A86-F0613EF7AC66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148" name="Rectangle 2050">
            <a:extLst>
              <a:ext uri="{FF2B5EF4-FFF2-40B4-BE49-F238E27FC236}">
                <a16:creationId xmlns:a16="http://schemas.microsoft.com/office/drawing/2014/main" id="{54F22E6B-7DB8-4337-B8A3-7BA4DCDE0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371600"/>
            <a:ext cx="7793038" cy="1143000"/>
          </a:xfrm>
        </p:spPr>
        <p:txBody>
          <a:bodyPr/>
          <a:lstStyle/>
          <a:p>
            <a:pPr eaLnBrk="1" hangingPunct="1"/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</a:t>
            </a:r>
          </a:p>
        </p:txBody>
      </p:sp>
      <p:sp>
        <p:nvSpPr>
          <p:cNvPr id="6149" name="Rectangle 2051">
            <a:extLst>
              <a:ext uri="{FF2B5EF4-FFF2-40B4-BE49-F238E27FC236}">
                <a16:creationId xmlns:a16="http://schemas.microsoft.com/office/drawing/2014/main" id="{419D191B-DE02-4C9B-A3B0-686394AA5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352800"/>
            <a:ext cx="6781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/ C++ / Java Library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221154CC-0493-48C5-A420-7A35A216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18EC5F99-3FCA-4167-AED3-FCB56B942FE8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10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1204" name="Text Box 2">
            <a:extLst>
              <a:ext uri="{FF2B5EF4-FFF2-40B4-BE49-F238E27FC236}">
                <a16:creationId xmlns:a16="http://schemas.microsoft.com/office/drawing/2014/main" id="{7D7C9283-E515-4F4E-8858-EF26E7F4D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8641208" cy="4330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compare(const void *arg1, const void *arg2 )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return *(int *)arg1-*(int *)arg2;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a[] = {29,23,20,22,17,15,26,51,19,12,35,40};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int *result;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qsort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(a, 12,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sizeof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(int), compare);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for(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0;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 12; ++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)    /* Output sorted list */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 "%d ", a[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] 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int key = 26;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result = (int *)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bsearch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(&amp;key, a, 12,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sizeof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(int), compare);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if( result!=NULL 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 "\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n%d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found at %x (%d)\n", *result, result, (int)(result - a));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else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 "\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nNot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found!\n" 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51205" name="Text Box 3">
            <a:extLst>
              <a:ext uri="{FF2B5EF4-FFF2-40B4-BE49-F238E27FC236}">
                <a16:creationId xmlns:a16="http://schemas.microsoft.com/office/drawing/2014/main" id="{83DF8943-2F31-45EE-A073-E1097E3A2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229200"/>
            <a:ext cx="7129463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12 15 17 19 20 22 23 26 29 35 40 51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26 found at 6dfef4 (7)</a:t>
            </a:r>
            <a:endParaRPr lang="zh-TW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投影片編號版面配置區 5">
            <a:extLst>
              <a:ext uri="{FF2B5EF4-FFF2-40B4-BE49-F238E27FC236}">
                <a16:creationId xmlns:a16="http://schemas.microsoft.com/office/drawing/2014/main" id="{1D7E2B20-E458-4374-8373-ABE2C8757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7D466E6D-EDC7-43B3-91A4-6E25CAA7C0A4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11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43FDB63B-A14F-4A23-A6F7-689582EB1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Sorting / Searching in C++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7908" name="Group 36">
            <a:extLst>
              <a:ext uri="{FF2B5EF4-FFF2-40B4-BE49-F238E27FC236}">
                <a16:creationId xmlns:a16="http://schemas.microsoft.com/office/drawing/2014/main" id="{57B6F5E6-1DD6-4EDC-B5A7-459C153A2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883074"/>
              </p:ext>
            </p:extLst>
          </p:nvPr>
        </p:nvGraphicFramePr>
        <p:xfrm>
          <a:off x="755650" y="1052513"/>
          <a:ext cx="7777164" cy="1188462"/>
        </p:xfrm>
        <a:graphic>
          <a:graphicData uri="http://schemas.openxmlformats.org/drawingml/2006/table">
            <a:tbl>
              <a:tblPr/>
              <a:tblGrid>
                <a:gridCol w="2000216">
                  <a:extLst>
                    <a:ext uri="{9D8B030D-6E8A-4147-A177-3AD203B41FA5}">
                      <a16:colId xmlns:a16="http://schemas.microsoft.com/office/drawing/2014/main" val="3801575257"/>
                    </a:ext>
                  </a:extLst>
                </a:gridCol>
                <a:gridCol w="3998797">
                  <a:extLst>
                    <a:ext uri="{9D8B030D-6E8A-4147-A177-3AD203B41FA5}">
                      <a16:colId xmlns:a16="http://schemas.microsoft.com/office/drawing/2014/main" val="4077886612"/>
                    </a:ext>
                  </a:extLst>
                </a:gridCol>
                <a:gridCol w="1778151">
                  <a:extLst>
                    <a:ext uri="{9D8B030D-6E8A-4147-A177-3AD203B41FA5}">
                      <a16:colId xmlns:a16="http://schemas.microsoft.com/office/drawing/2014/main" val="1702290428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sort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Quick sort 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&lt;algorithm&gt;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568445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stable_sort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Merge sort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&lt;algorithm&gt;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574966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binary_search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Binary search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&lt;algorithm&gt;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391152"/>
                  </a:ext>
                </a:extLst>
              </a:tr>
            </a:tbl>
          </a:graphicData>
        </a:graphic>
      </p:graphicFrame>
      <p:sp>
        <p:nvSpPr>
          <p:cNvPr id="53267" name="Rectangle 17">
            <a:extLst>
              <a:ext uri="{FF2B5EF4-FFF2-40B4-BE49-F238E27FC236}">
                <a16:creationId xmlns:a16="http://schemas.microsoft.com/office/drawing/2014/main" id="{022FD154-A36F-419B-94B5-6877F7DDBC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482562"/>
            <a:ext cx="7777163" cy="3600450"/>
          </a:xfrm>
          <a:noFill/>
        </p:spPr>
        <p:txBody>
          <a:bodyPr/>
          <a:lstStyle/>
          <a:p>
            <a:pPr eaLnBrk="1" hangingPunct="1"/>
            <a:r>
              <a:rPr lang="en-US" altLang="zh-TW" sz="1600" dirty="0"/>
              <a:t>Can be applied on both arrays and STL vectors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16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template&lt;class 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    void sort(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 first, 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 last);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template&lt;class 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, class </a:t>
            </a:r>
            <a:r>
              <a:rPr lang="en-US" altLang="zh-TW" sz="1600" dirty="0" err="1"/>
              <a:t>Pr</a:t>
            </a:r>
            <a:r>
              <a:rPr lang="en-US" altLang="zh-TW" sz="1600" dirty="0"/>
              <a:t>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    void sort(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 first, </a:t>
            </a:r>
            <a:r>
              <a:rPr lang="en-US" altLang="zh-TW" sz="1600" dirty="0" err="1"/>
              <a:t>RanIt</a:t>
            </a:r>
            <a:r>
              <a:rPr lang="en-US" altLang="zh-TW" sz="1600" dirty="0"/>
              <a:t> last, </a:t>
            </a:r>
            <a:r>
              <a:rPr lang="en-US" altLang="zh-TW" sz="1600" dirty="0" err="1"/>
              <a:t>Pr</a:t>
            </a:r>
            <a:r>
              <a:rPr lang="en-US" altLang="zh-TW" sz="1600" dirty="0"/>
              <a:t> </a:t>
            </a:r>
            <a:r>
              <a:rPr lang="en-US" altLang="zh-TW" sz="1600" dirty="0" err="1"/>
              <a:t>pred</a:t>
            </a:r>
            <a:r>
              <a:rPr lang="en-US" altLang="zh-TW" sz="1600" dirty="0"/>
              <a:t>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6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template&lt;class 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, class Ty&gt;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    bool </a:t>
            </a:r>
            <a:r>
              <a:rPr lang="en-US" altLang="zh-TW" sz="1600" dirty="0" err="1"/>
              <a:t>binary_search</a:t>
            </a:r>
            <a:r>
              <a:rPr lang="en-US" altLang="zh-TW" sz="1600" dirty="0"/>
              <a:t>(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 first, 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 last, const Ty&amp; </a:t>
            </a:r>
            <a:r>
              <a:rPr lang="en-US" altLang="zh-TW" sz="1600" dirty="0" err="1"/>
              <a:t>val</a:t>
            </a:r>
            <a:r>
              <a:rPr lang="en-US" altLang="zh-TW" sz="1600" dirty="0"/>
              <a:t>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template&lt;class 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, class Ty, class </a:t>
            </a:r>
            <a:r>
              <a:rPr lang="en-US" altLang="zh-TW" sz="1600" dirty="0" err="1"/>
              <a:t>Pr</a:t>
            </a:r>
            <a:r>
              <a:rPr lang="en-US" altLang="zh-TW" sz="1600" dirty="0"/>
              <a:t>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    bool </a:t>
            </a:r>
            <a:r>
              <a:rPr lang="en-US" altLang="zh-TW" sz="1600" dirty="0" err="1"/>
              <a:t>binary_search</a:t>
            </a:r>
            <a:r>
              <a:rPr lang="en-US" altLang="zh-TW" sz="1600" dirty="0"/>
              <a:t>(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 first, </a:t>
            </a:r>
            <a:r>
              <a:rPr lang="en-US" altLang="zh-TW" sz="1600" dirty="0" err="1"/>
              <a:t>FwdIt</a:t>
            </a:r>
            <a:r>
              <a:rPr lang="en-US" altLang="zh-TW" sz="1600" dirty="0"/>
              <a:t> last, const Ty&amp; </a:t>
            </a:r>
            <a:r>
              <a:rPr lang="en-US" altLang="zh-TW" sz="1600" dirty="0" err="1"/>
              <a:t>val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Pr</a:t>
            </a:r>
            <a:r>
              <a:rPr lang="en-US" altLang="zh-TW" sz="1600" dirty="0"/>
              <a:t> </a:t>
            </a:r>
            <a:r>
              <a:rPr lang="en-US" altLang="zh-TW" sz="1600" dirty="0" err="1"/>
              <a:t>pred</a:t>
            </a:r>
            <a:r>
              <a:rPr lang="en-US" altLang="zh-TW" sz="1600" dirty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0BE71AA8-3E7F-47E5-B1BE-253289E6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74F8D2D-9293-4591-A005-B6C99AAA741A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12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5300" name="Text Box 2">
            <a:extLst>
              <a:ext uri="{FF2B5EF4-FFF2-40B4-BE49-F238E27FC236}">
                <a16:creationId xmlns:a16="http://schemas.microsoft.com/office/drawing/2014/main" id="{D46AB6CA-EFEF-4DBE-8342-52D0CD11B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548680"/>
            <a:ext cx="8280400" cy="4524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&lt;algorithm&gt;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&lt;vector&gt;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&lt;iterator&gt;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[] = {29,23,20,22,17,15,26,51,19,12,35,40};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sort(&amp;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[0], &amp;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[12]);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// sort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between index 0 and index 12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for(int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=0;i&lt;12;i++)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&lt;&lt;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[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] &lt;&lt; "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&lt;&lt;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bool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found_it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(&amp;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[0], &amp;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[12], 26, less&lt;int&gt;());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if (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found_it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(): Success!\n";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else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(): Fail!\n";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55301" name="Text Box 3">
            <a:extLst>
              <a:ext uri="{FF2B5EF4-FFF2-40B4-BE49-F238E27FC236}">
                <a16:creationId xmlns:a16="http://schemas.microsoft.com/office/drawing/2014/main" id="{9E7A0588-E1A3-4B12-B146-B03E798AD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5517232"/>
            <a:ext cx="7129463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12 15 17 19 20 22 23 26 29 35 40 51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(): 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Success</a:t>
            </a: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!</a:t>
            </a:r>
            <a:endParaRPr lang="zh-TW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84FF6FB8-0EEB-4EF4-80B5-960716725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548680"/>
            <a:ext cx="8280400" cy="47459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&lt;algorithm&gt;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&lt;vector&gt;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&lt;iterator&gt;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[] = {29,23,20,22,17,15,26,51,19,12,35,40};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vector&lt;int&gt; v(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arr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, arr+12);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sort(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v.begin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(),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v.end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(), greater&lt;int&gt;());  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// sort v non-increasingly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for(int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=0;i&lt;12;i++)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&lt;&lt; v[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] &lt;&lt; "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&lt;&lt;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bool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found_it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v.begin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(),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v.end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(), 26, less&lt;int&gt;());</a:t>
            </a: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if (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found_it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(): Success!\n";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else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(): Fail!\n";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0BE71AA8-3E7F-47E5-B1BE-253289E6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74F8D2D-9293-4591-A005-B6C99AAA741A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13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12B6027-1448-4138-8E56-786B6ECA2BED}"/>
              </a:ext>
            </a:extLst>
          </p:cNvPr>
          <p:cNvSpPr/>
          <p:nvPr/>
        </p:nvSpPr>
        <p:spPr bwMode="auto">
          <a:xfrm>
            <a:off x="6660232" y="3789040"/>
            <a:ext cx="1584176" cy="432048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Gungsuh" panose="02030600000101010101" pitchFamily="18" charset="-127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E949F38-6ECF-48E6-8B57-6FC3E6C14F05}"/>
              </a:ext>
            </a:extLst>
          </p:cNvPr>
          <p:cNvSpPr/>
          <p:nvPr/>
        </p:nvSpPr>
        <p:spPr bwMode="auto">
          <a:xfrm>
            <a:off x="3419872" y="2705613"/>
            <a:ext cx="1944216" cy="432048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Gungsuh" panose="02030600000101010101" pitchFamily="18" charset="-127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38C5FE5C-C674-42E5-BF58-6B5CFA6BA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5517232"/>
            <a:ext cx="7129463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51 40 35 29 26 23 22 20 19 17 15 12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binary_search</a:t>
            </a: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(): 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Fail</a:t>
            </a: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!</a:t>
            </a:r>
            <a:endParaRPr lang="zh-TW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50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投影片編號版面配置區 5">
            <a:extLst>
              <a:ext uri="{FF2B5EF4-FFF2-40B4-BE49-F238E27FC236}">
                <a16:creationId xmlns:a16="http://schemas.microsoft.com/office/drawing/2014/main" id="{E795C302-C756-47F9-84F7-B93D69C1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F6007DBB-3E2C-466A-BDCF-B0BC37A26A8E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14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BE1D736B-7078-455F-9D13-081E599C0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Permutation in C++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6323" name="Group 19">
            <a:extLst>
              <a:ext uri="{FF2B5EF4-FFF2-40B4-BE49-F238E27FC236}">
                <a16:creationId xmlns:a16="http://schemas.microsoft.com/office/drawing/2014/main" id="{7EACD706-693D-444E-B0F3-4A0A7F111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863818"/>
              </p:ext>
            </p:extLst>
          </p:nvPr>
        </p:nvGraphicFramePr>
        <p:xfrm>
          <a:off x="287524" y="1052513"/>
          <a:ext cx="8568952" cy="792308"/>
        </p:xfrm>
        <a:graphic>
          <a:graphicData uri="http://schemas.openxmlformats.org/drawingml/2006/table">
            <a:tbl>
              <a:tblPr/>
              <a:tblGrid>
                <a:gridCol w="2520280">
                  <a:extLst>
                    <a:ext uri="{9D8B030D-6E8A-4147-A177-3AD203B41FA5}">
                      <a16:colId xmlns:a16="http://schemas.microsoft.com/office/drawing/2014/main" val="874597860"/>
                    </a:ext>
                  </a:extLst>
                </a:gridCol>
                <a:gridCol w="4089489">
                  <a:extLst>
                    <a:ext uri="{9D8B030D-6E8A-4147-A177-3AD203B41FA5}">
                      <a16:colId xmlns:a16="http://schemas.microsoft.com/office/drawing/2014/main" val="2484197815"/>
                    </a:ext>
                  </a:extLst>
                </a:gridCol>
                <a:gridCol w="1959183">
                  <a:extLst>
                    <a:ext uri="{9D8B030D-6E8A-4147-A177-3AD203B41FA5}">
                      <a16:colId xmlns:a16="http://schemas.microsoft.com/office/drawing/2014/main" val="3986894945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next_permutation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Next permutation state 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&lt;algorithm&gt;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9486714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prev_permutation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Previous permutation state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&lt;algorithm&gt;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683053"/>
                  </a:ext>
                </a:extLst>
              </a:tr>
            </a:tbl>
          </a:graphicData>
        </a:graphic>
      </p:graphicFrame>
      <p:sp>
        <p:nvSpPr>
          <p:cNvPr id="57363" name="Rectangle 17">
            <a:extLst>
              <a:ext uri="{FF2B5EF4-FFF2-40B4-BE49-F238E27FC236}">
                <a16:creationId xmlns:a16="http://schemas.microsoft.com/office/drawing/2014/main" id="{46C75641-8503-4619-BE55-DA3A1F6DA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496" y="2636912"/>
            <a:ext cx="9001000" cy="2159000"/>
          </a:xfrm>
          <a:noFill/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800" dirty="0"/>
              <a:t>#include &lt;algorithm&gt;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800" dirty="0"/>
              <a:t>bool </a:t>
            </a:r>
            <a:r>
              <a:rPr lang="en-US" altLang="zh-TW" sz="1800" dirty="0" err="1"/>
              <a:t>next_permutation</a:t>
            </a:r>
            <a:r>
              <a:rPr lang="en-US" altLang="zh-TW" sz="1800" dirty="0"/>
              <a:t>(</a:t>
            </a:r>
            <a:r>
              <a:rPr lang="en-US" altLang="zh-TW" sz="1800" dirty="0" err="1"/>
              <a:t>BidirectionalIterator</a:t>
            </a:r>
            <a:r>
              <a:rPr lang="en-US" altLang="zh-TW" sz="1800" dirty="0"/>
              <a:t> first, </a:t>
            </a:r>
            <a:r>
              <a:rPr lang="en-US" altLang="zh-TW" sz="1800" dirty="0" err="1"/>
              <a:t>BidirectionalIterator</a:t>
            </a:r>
            <a:r>
              <a:rPr lang="en-US" altLang="zh-TW" sz="1800" dirty="0"/>
              <a:t> last, [Compare]);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800" dirty="0"/>
              <a:t>bool </a:t>
            </a:r>
            <a:r>
              <a:rPr lang="en-US" altLang="zh-TW" sz="1800" dirty="0" err="1"/>
              <a:t>prev_permutation</a:t>
            </a:r>
            <a:r>
              <a:rPr lang="en-US" altLang="zh-TW" sz="1800" dirty="0"/>
              <a:t>(</a:t>
            </a:r>
            <a:r>
              <a:rPr lang="en-US" altLang="zh-TW" sz="1800" dirty="0" err="1"/>
              <a:t>BidirectionalIterator</a:t>
            </a:r>
            <a:r>
              <a:rPr lang="en-US" altLang="zh-TW" sz="1800" dirty="0"/>
              <a:t> first, </a:t>
            </a:r>
            <a:r>
              <a:rPr lang="en-US" altLang="zh-TW" sz="1800" dirty="0" err="1"/>
              <a:t>BidirectionalIterator</a:t>
            </a:r>
            <a:r>
              <a:rPr lang="en-US" altLang="zh-TW" sz="1800" dirty="0"/>
              <a:t> last, [Compare]);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BEBD2F5A-C321-49F9-9D8F-07EC7CBB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06E55CBC-0002-400B-B86C-EA798FDF90E3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15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9396" name="Text Box 2">
            <a:extLst>
              <a:ext uri="{FF2B5EF4-FFF2-40B4-BE49-F238E27FC236}">
                <a16:creationId xmlns:a16="http://schemas.microsoft.com/office/drawing/2014/main" id="{152DF192-58C3-4311-ACE3-CF153B577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99077"/>
            <a:ext cx="8424862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&lt;algorithm&gt;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 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int start[] = {1, 2, 3};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do{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cout &lt;&lt; start[0] &lt;&lt; " " &lt;&lt; start[1] &lt;&lt; " " &lt;&lt; start[2] &lt;&lt; endl;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}while(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next_permutation(start, start + 3)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33F6EBC4-1220-4221-A9DD-1B8B66FB1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389" y="4019931"/>
            <a:ext cx="6626225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1 2 3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1 3 2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2 1 3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2 3 1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3 1 2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3 2 1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BEBD2F5A-C321-49F9-9D8F-07EC7CBB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06E55CBC-0002-400B-B86C-EA798FDF90E3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16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59396" name="Text Box 2">
            <a:extLst>
              <a:ext uri="{FF2B5EF4-FFF2-40B4-BE49-F238E27FC236}">
                <a16:creationId xmlns:a16="http://schemas.microsoft.com/office/drawing/2014/main" id="{152DF192-58C3-4311-ACE3-CF153B577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8059"/>
            <a:ext cx="8424862" cy="2973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&lt;algorithm&gt;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&lt;cstring&gt;   // #include &lt;string.h&gt;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bool nameCompare(char* a, char* b) { return strcmp(a, b) &lt;= 0;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main 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char* words[] = {"Alpha", "Beta", "Gamma"};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do{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cout &lt;&lt; words[0] &lt;&lt; " " &lt;&lt; words[1] &lt;&lt; " " &lt;&lt; words[2] &lt;&lt; endl;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}while(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next_permutation(words, words + 3, nameCompare)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33F6EBC4-1220-4221-A9DD-1B8B66FB1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77072"/>
            <a:ext cx="6626225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Alpha Beta Gamma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Alpha Gamma Beta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Beta Alpha Gamma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Beta Gamma Alpha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Gamma Alpha Beta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Gamma Beta Alpha</a:t>
            </a:r>
          </a:p>
        </p:txBody>
      </p:sp>
    </p:spTree>
    <p:extLst>
      <p:ext uri="{BB962C8B-B14F-4D97-AF65-F5344CB8AC3E}">
        <p14:creationId xmlns:p14="http://schemas.microsoft.com/office/powerpoint/2010/main" val="257430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3">
            <a:extLst>
              <a:ext uri="{FF2B5EF4-FFF2-40B4-BE49-F238E27FC236}">
                <a16:creationId xmlns:a16="http://schemas.microsoft.com/office/drawing/2014/main" id="{F47B33C3-FEDB-4515-A6EA-735FFE3D9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3571269"/>
            <a:ext cx="6624637" cy="31700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 e l 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 e a 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 a l 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b a e 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l e b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l b 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e l b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e b 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b l 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 b e l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A4FF5F79-E62A-4106-97E5-78E70282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E836BB80-FB96-4091-8F1E-710FD7873FA5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17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1444" name="Text Box 2">
            <a:extLst>
              <a:ext uri="{FF2B5EF4-FFF2-40B4-BE49-F238E27FC236}">
                <a16:creationId xmlns:a16="http://schemas.microsoft.com/office/drawing/2014/main" id="{EB8F7573-FD8B-433B-8198-47A9613AE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" y="234279"/>
            <a:ext cx="8424863" cy="31947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&lt;algorithm&gt;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&lt;vector&gt;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main 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vector&lt;char&gt; word(4);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word[0] = 'b'; word[1] = 'e'; word[2] = 'l'; word[3] = 'a';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do{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for(int i=0; i&lt;4 ; i++) cout &lt;&lt; word[i] &lt;&lt; "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cout &lt;&lt; endl;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}while(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prev_permutation(word.begin(), word.end())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46465190-FFE7-4A4D-9F30-74204257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5BFF212-665C-4A98-A1F0-A6542797CB61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18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9636" name="Rectangle 2">
            <a:extLst>
              <a:ext uri="{FF2B5EF4-FFF2-40B4-BE49-F238E27FC236}">
                <a16:creationId xmlns:a16="http://schemas.microsoft.com/office/drawing/2014/main" id="{B483D1EC-1495-45FC-9EB0-3501AC061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4688" y="228600"/>
            <a:ext cx="7794625" cy="674688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I/O in </a:t>
            </a:r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C++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7" name="Text Box 5">
            <a:extLst>
              <a:ext uri="{FF2B5EF4-FFF2-40B4-BE49-F238E27FC236}">
                <a16:creationId xmlns:a16="http://schemas.microsoft.com/office/drawing/2014/main" id="{86D1331E-316D-4E1A-823D-FB07FDF67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2124075"/>
            <a:ext cx="3252787" cy="2530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//Inputs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5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123 215 864 365 754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4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657 624 987 456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sp>
        <p:nvSpPr>
          <p:cNvPr id="69638" name="內容版面配置區 1">
            <a:extLst>
              <a:ext uri="{FF2B5EF4-FFF2-40B4-BE49-F238E27FC236}">
                <a16:creationId xmlns:a16="http://schemas.microsoft.com/office/drawing/2014/main" id="{F0DF97A0-3525-4FC2-AB7D-1197B66930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1196975"/>
            <a:ext cx="8002587" cy="674688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EOF input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9" name="Text Box 2">
            <a:extLst>
              <a:ext uri="{FF2B5EF4-FFF2-40B4-BE49-F238E27FC236}">
                <a16:creationId xmlns:a16="http://schemas.microsoft.com/office/drawing/2014/main" id="{9CF8883A-A88D-46B7-B495-5798535A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952" y="2124075"/>
            <a:ext cx="4824661" cy="28069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Ex. Code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N;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data[MAX];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while (</a:t>
            </a:r>
            <a:r>
              <a:rPr lang="pt-BR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cin &gt;&gt; N</a:t>
            </a: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) //scanf("%d",&amp;N)!=EOF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{                    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for (int i = 0; i &lt; N; i++)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 cin &gt;&gt; data[i]; 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投影片編號版面配置區 5">
            <a:extLst>
              <a:ext uri="{FF2B5EF4-FFF2-40B4-BE49-F238E27FC236}">
                <a16:creationId xmlns:a16="http://schemas.microsoft.com/office/drawing/2014/main" id="{3E1D4148-8A47-4C7B-8946-D1108051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ECB60B7D-9533-40C1-8524-DBB57DCB1E65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19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79E82EB6-7035-4ADA-BAF8-1EC6CAE0E4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(char[])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Number (C / C++)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2147" name="Group 3">
            <a:extLst>
              <a:ext uri="{FF2B5EF4-FFF2-40B4-BE49-F238E27FC236}">
                <a16:creationId xmlns:a16="http://schemas.microsoft.com/office/drawing/2014/main" id="{18102387-D2B0-4D74-9BDD-E39D8A293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890007"/>
              </p:ext>
            </p:extLst>
          </p:nvPr>
        </p:nvGraphicFramePr>
        <p:xfrm>
          <a:off x="354360" y="1268413"/>
          <a:ext cx="8435280" cy="1584616"/>
        </p:xfrm>
        <a:graphic>
          <a:graphicData uri="http://schemas.openxmlformats.org/drawingml/2006/table">
            <a:tbl>
              <a:tblPr/>
              <a:tblGrid>
                <a:gridCol w="2448272">
                  <a:extLst>
                    <a:ext uri="{9D8B030D-6E8A-4147-A177-3AD203B41FA5}">
                      <a16:colId xmlns:a16="http://schemas.microsoft.com/office/drawing/2014/main" val="351578980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1572389662"/>
                    </a:ext>
                  </a:extLst>
                </a:gridCol>
                <a:gridCol w="1522512">
                  <a:extLst>
                    <a:ext uri="{9D8B030D-6E8A-4147-A177-3AD203B41FA5}">
                      <a16:colId xmlns:a16="http://schemas.microsoft.com/office/drawing/2014/main" val="226131438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atoi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,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atof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,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atol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char*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 int / double / long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stdlib.h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899227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itoa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int  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 char *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stdlib.h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448871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sscanf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alternate of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atoi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 (in Unix)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stdio.h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020547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sprintf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alternate of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itoa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 (in Unix)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stdio.h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717719"/>
                  </a:ext>
                </a:extLst>
              </a:tr>
            </a:tbl>
          </a:graphicData>
        </a:graphic>
      </p:graphicFrame>
      <p:sp>
        <p:nvSpPr>
          <p:cNvPr id="67611" name="Text Box 25">
            <a:extLst>
              <a:ext uri="{FF2B5EF4-FFF2-40B4-BE49-F238E27FC236}">
                <a16:creationId xmlns:a16="http://schemas.microsoft.com/office/drawing/2014/main" id="{20C19617-59CB-48D4-9EC3-F4D83A9AE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284538"/>
            <a:ext cx="3167062" cy="2519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 (C):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char *s1 = "12345";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char s2[6];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n = 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atoi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(s1)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sscanf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(s1, "%d", &amp;n);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itoa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(n, s2, 10);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sprintf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(s2, "%d", n);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sp>
        <p:nvSpPr>
          <p:cNvPr id="67612" name="Text Box 26">
            <a:extLst>
              <a:ext uri="{FF2B5EF4-FFF2-40B4-BE49-F238E27FC236}">
                <a16:creationId xmlns:a16="http://schemas.microsoft.com/office/drawing/2014/main" id="{551F5206-0B32-443F-9E29-F5B69908C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3284538"/>
            <a:ext cx="3529012" cy="2530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 (C++):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string s1 = "12345";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char s2[6];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n =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atoi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</a:t>
            </a: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.c_str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itoa</a:t>
            </a:r>
            <a:r>
              <a:rPr lang="pt-BR" altLang="zh-TW" sz="1600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(n, s2, 10);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s1 = s2;  </a:t>
            </a:r>
            <a:r>
              <a:rPr lang="pt-BR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// string &lt;-&gt; char *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t-BR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5">
            <a:extLst>
              <a:ext uri="{FF2B5EF4-FFF2-40B4-BE49-F238E27FC236}">
                <a16:creationId xmlns:a16="http://schemas.microsoft.com/office/drawing/2014/main" id="{75259595-CA7F-411C-863E-BDC1FB74A6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400">
                <a:solidFill>
                  <a:srgbClr val="00E4A8"/>
                </a:solidFill>
              </a:rPr>
              <a:t>L</a:t>
            </a:r>
            <a:r>
              <a:rPr kumimoji="0" lang="en-US" altLang="zh-TW" sz="1400">
                <a:solidFill>
                  <a:srgbClr val="00E4A8"/>
                </a:solidFill>
              </a:rPr>
              <a:t> -</a:t>
            </a:r>
            <a:fld id="{118D6C89-3E96-4697-BCC8-48DDC09DB697}" type="slidenum">
              <a:rPr kumimoji="0" lang="en-US" altLang="zh-TW" sz="1400">
                <a:solidFill>
                  <a:srgbClr val="00E4A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zh-TW" sz="1400">
              <a:solidFill>
                <a:srgbClr val="00E4A8"/>
              </a:solidFill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FB217FB-4CC6-4A37-92D2-E90ECBADA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52450"/>
            <a:ext cx="7793038" cy="860425"/>
          </a:xfrm>
        </p:spPr>
        <p:txBody>
          <a:bodyPr/>
          <a:lstStyle/>
          <a:p>
            <a:pPr eaLnBrk="1" hangingPunct="1"/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zh-TW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文字方塊 5">
            <a:extLst>
              <a:ext uri="{FF2B5EF4-FFF2-40B4-BE49-F238E27FC236}">
                <a16:creationId xmlns:a16="http://schemas.microsoft.com/office/drawing/2014/main" id="{2AAB3B06-8F42-4FDB-8D5F-382C58D90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36688"/>
            <a:ext cx="6402288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800100" indent="-3429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C/C++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Container in C++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Searching/Sorting in C/C++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Permutation in C++</a:t>
            </a:r>
          </a:p>
          <a:p>
            <a:pPr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String Manipulation in 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  <a:sym typeface="Wingdings" panose="05000000000000000000" pitchFamily="2" charset="2"/>
              </a:rPr>
              <a:t>C/C++</a:t>
            </a: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  <a:ea typeface="Gungsuh" panose="020B0503020000020004" pitchFamily="18" charset="-127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Java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Containers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Searching/Sorting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BigInteger</a:t>
            </a:r>
            <a:endParaRPr lang="en-US" altLang="zh-TW" sz="2800" dirty="0">
              <a:solidFill>
                <a:srgbClr val="000000"/>
              </a:solidFill>
              <a:latin typeface="Times New Roman" panose="02020603050405020304" pitchFamily="18" charset="0"/>
              <a:ea typeface="Gungsuh" panose="020B0503020000020004" pitchFamily="18" charset="-127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Debug</a:t>
            </a:r>
          </a:p>
          <a:p>
            <a:pPr lvl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  <a:ea typeface="Gungsuh" panose="020B0503020000020004" pitchFamily="18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投影片編號版面配置區 5">
            <a:extLst>
              <a:ext uri="{FF2B5EF4-FFF2-40B4-BE49-F238E27FC236}">
                <a16:creationId xmlns:a16="http://schemas.microsoft.com/office/drawing/2014/main" id="{5810B797-1F07-464A-9326-36690D01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E8405AAD-EBE3-4D1A-A5E0-DEA1CDF41716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20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graphicFrame>
        <p:nvGraphicFramePr>
          <p:cNvPr id="266242" name="Group 2">
            <a:extLst>
              <a:ext uri="{FF2B5EF4-FFF2-40B4-BE49-F238E27FC236}">
                <a16:creationId xmlns:a16="http://schemas.microsoft.com/office/drawing/2014/main" id="{676E75D6-418C-4F7F-B224-D80CF10CF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66484"/>
              </p:ext>
            </p:extLst>
          </p:nvPr>
        </p:nvGraphicFramePr>
        <p:xfrm>
          <a:off x="161511" y="476250"/>
          <a:ext cx="8820979" cy="2668638"/>
        </p:xfrm>
        <a:graphic>
          <a:graphicData uri="http://schemas.openxmlformats.org/drawingml/2006/table">
            <a:tbl>
              <a:tblPr/>
              <a:tblGrid>
                <a:gridCol w="3618401">
                  <a:extLst>
                    <a:ext uri="{9D8B030D-6E8A-4147-A177-3AD203B41FA5}">
                      <a16:colId xmlns:a16="http://schemas.microsoft.com/office/drawing/2014/main" val="3593287453"/>
                    </a:ext>
                  </a:extLst>
                </a:gridCol>
                <a:gridCol w="5202578">
                  <a:extLst>
                    <a:ext uri="{9D8B030D-6E8A-4147-A177-3AD203B41FA5}">
                      <a16:colId xmlns:a16="http://schemas.microsoft.com/office/drawing/2014/main" val="1737156630"/>
                    </a:ext>
                  </a:extLst>
                </a:gridCol>
              </a:tblGrid>
              <a:tr h="5046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cin.getline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(char*,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len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) 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a line from the stdin stream.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330895"/>
                  </a:ext>
                </a:extLst>
              </a:tr>
              <a:tr h="504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getline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cin,string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getline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cin,string,delim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a line from the stdin stream.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#include &lt;string&gt;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386641"/>
                  </a:ext>
                </a:extLst>
              </a:tr>
              <a:tr h="7009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setw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(int n)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Set the width of the next output to n chars.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973788"/>
                  </a:ext>
                </a:extLst>
              </a:tr>
              <a:tr h="7009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setprecision(int n)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Set the number of decimal fractions of the next input to n chars.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998373"/>
                  </a:ext>
                </a:extLst>
              </a:tr>
            </a:tbl>
          </a:graphicData>
        </a:graphic>
      </p:graphicFrame>
      <p:sp>
        <p:nvSpPr>
          <p:cNvPr id="71698" name="Text Box 16">
            <a:extLst>
              <a:ext uri="{FF2B5EF4-FFF2-40B4-BE49-F238E27FC236}">
                <a16:creationId xmlns:a16="http://schemas.microsoft.com/office/drawing/2014/main" id="{7224B4A4-F688-410A-B76A-126910E41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3489978"/>
            <a:ext cx="6911975" cy="28346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char name1[256];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string name2;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"Enter your name: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cin.getline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(name1,256);        //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c++</a:t>
            </a: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getline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cin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, name2, '\n’);     //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c++</a:t>
            </a: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b="1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double 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cin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&gt;&gt; 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fixed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setprecision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(3)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setw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(10) &lt;&lt; 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// equal to C code: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("%10.3f", d);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56897513-7338-4087-AA94-5C283AC8F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F83D5153-74FE-42AE-B892-9A6013BE87FA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21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7FE1A740-420C-47A5-9A03-5C949079A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String Manipulation in </a:t>
            </a:r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33" name="Text Box 3">
            <a:extLst>
              <a:ext uri="{FF2B5EF4-FFF2-40B4-BE49-F238E27FC236}">
                <a16:creationId xmlns:a16="http://schemas.microsoft.com/office/drawing/2014/main" id="{DCCE5E38-4F9B-48F4-AB45-4AA5CB961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725" y="2420938"/>
            <a:ext cx="4895850" cy="2586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char s[100] = "Hello!";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strcat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(s, " World!");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("%s", s);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73734" name="Rectangle 4">
            <a:extLst>
              <a:ext uri="{FF2B5EF4-FFF2-40B4-BE49-F238E27FC236}">
                <a16:creationId xmlns:a16="http://schemas.microsoft.com/office/drawing/2014/main" id="{1FF826BA-A83D-40A3-93AA-50475924F1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125538"/>
            <a:ext cx="7632700" cy="1295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strcat</a:t>
            </a:r>
            <a:r>
              <a:rPr lang="en-US" altLang="zh-TW" sz="2400" dirty="0"/>
              <a:t> : Append a string.</a:t>
            </a:r>
            <a:endParaRPr lang="zh-TW" altLang="en-US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strcat</a:t>
            </a:r>
            <a:r>
              <a:rPr lang="en-US" altLang="zh-TW" sz="1800" dirty="0"/>
              <a:t>( char *</a:t>
            </a:r>
            <a:r>
              <a:rPr lang="en-US" altLang="zh-TW" sz="1800" dirty="0" err="1"/>
              <a:t>strDestination</a:t>
            </a:r>
            <a:r>
              <a:rPr lang="en-US" altLang="zh-TW" sz="1800" dirty="0"/>
              <a:t>, const char *</a:t>
            </a:r>
            <a:r>
              <a:rPr lang="en-US" altLang="zh-TW" sz="1800" dirty="0" err="1"/>
              <a:t>strSource</a:t>
            </a:r>
            <a:r>
              <a:rPr lang="en-US" altLang="zh-TW" sz="1800" dirty="0"/>
              <a:t> );</a:t>
            </a:r>
          </a:p>
        </p:txBody>
      </p:sp>
      <p:sp>
        <p:nvSpPr>
          <p:cNvPr id="73735" name="Text Box 5">
            <a:extLst>
              <a:ext uri="{FF2B5EF4-FFF2-40B4-BE49-F238E27FC236}">
                <a16:creationId xmlns:a16="http://schemas.microsoft.com/office/drawing/2014/main" id="{5E5743EA-F629-4E7F-B836-FDA1CAF5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725" y="5229225"/>
            <a:ext cx="489585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Hello! World!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9D10FE-ED1A-4329-87B2-D373D6BB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983E0F9-1469-44B3-A3BC-FCF099123968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22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75780" name="Text Box 2">
            <a:extLst>
              <a:ext uri="{FF2B5EF4-FFF2-40B4-BE49-F238E27FC236}">
                <a16:creationId xmlns:a16="http://schemas.microsoft.com/office/drawing/2014/main" id="{C8A503A1-D6A8-4D9A-8E25-F39070214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6838" y="1912938"/>
            <a:ext cx="6410324" cy="3056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char s1[80] = "This is a sample";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int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len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strlen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("s1 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= %</a:t>
            </a:r>
            <a:r>
              <a:rPr lang="en-US" altLang="zh-TW" sz="18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s\n", s1);</a:t>
            </a: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("length of s1 = %</a:t>
            </a:r>
            <a:r>
              <a:rPr lang="en-US" altLang="zh-TW" sz="18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d\n",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len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BD50792F-5D14-4D6D-B574-B24E7DDDDB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549275"/>
            <a:ext cx="7632700" cy="1295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strlen</a:t>
            </a:r>
            <a:r>
              <a:rPr lang="en-US" altLang="zh-TW" sz="2400" dirty="0"/>
              <a:t> : Get the length of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err="1"/>
              <a:t>size_t</a:t>
            </a:r>
            <a:r>
              <a:rPr lang="en-US" altLang="zh-TW" sz="1800" dirty="0"/>
              <a:t> </a:t>
            </a:r>
            <a:r>
              <a:rPr lang="en-US" altLang="zh-TW" sz="1800" dirty="0" err="1"/>
              <a:t>strlen</a:t>
            </a:r>
            <a:r>
              <a:rPr lang="en-US" altLang="zh-TW" sz="1800" dirty="0"/>
              <a:t>( const char *string );</a:t>
            </a:r>
          </a:p>
        </p:txBody>
      </p:sp>
      <p:sp>
        <p:nvSpPr>
          <p:cNvPr id="75782" name="Text Box 4">
            <a:extLst>
              <a:ext uri="{FF2B5EF4-FFF2-40B4-BE49-F238E27FC236}">
                <a16:creationId xmlns:a16="http://schemas.microsoft.com/office/drawing/2014/main" id="{B508822E-E78F-4713-8928-3667F32E5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6838" y="5336474"/>
            <a:ext cx="6410324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s1 = This is a sample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length of s1 = 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DCE410-69DC-40D4-AB16-F9E859F5B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1A2E9392-AFA7-4E35-9D89-AFB14C55872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23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8CD55E5D-2A67-4B89-876B-D29E50548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222" y="2060575"/>
            <a:ext cx="8425556" cy="34163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*s1 = "</a:t>
            </a:r>
            <a:r>
              <a:rPr lang="en-US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This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is a sample";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*s2 = "</a:t>
            </a:r>
            <a:r>
              <a:rPr lang="en-US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This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is another sample";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int result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strcmp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(s1, s2);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// 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resultn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strncmp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(s1, s2, 5);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if (result &lt; 0)        // s1 appears before s2 in lexicographical order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("s1 &lt; s2");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if (result == 0)       // s1 equals to s2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("s1 == s2");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if (result &gt; 0)        // s1 appears after s2 in lexicographical order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("s1 &gt; s2");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77829" name="Rectangle 3">
            <a:extLst>
              <a:ext uri="{FF2B5EF4-FFF2-40B4-BE49-F238E27FC236}">
                <a16:creationId xmlns:a16="http://schemas.microsoft.com/office/drawing/2014/main" id="{BCDBA0D6-2ECB-4148-9526-EB108F2E1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417513"/>
            <a:ext cx="7632700" cy="14986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strcmp</a:t>
            </a:r>
            <a:r>
              <a:rPr lang="en-US" altLang="zh-TW" sz="2400" dirty="0"/>
              <a:t> : Compare strings.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int </a:t>
            </a:r>
            <a:r>
              <a:rPr lang="en-US" altLang="zh-TW" sz="1800" dirty="0" err="1"/>
              <a:t>strcmp</a:t>
            </a:r>
            <a:r>
              <a:rPr lang="en-US" altLang="zh-TW" sz="1800" dirty="0"/>
              <a:t>( const char *string1, const char *string2 );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int </a:t>
            </a:r>
            <a:r>
              <a:rPr lang="en-US" altLang="zh-TW" sz="1800" dirty="0" err="1"/>
              <a:t>strncmp</a:t>
            </a:r>
            <a:r>
              <a:rPr lang="en-US" altLang="zh-TW" sz="1800" dirty="0"/>
              <a:t>( const char *string1, const char *string2, </a:t>
            </a:r>
            <a:r>
              <a:rPr lang="en-US" altLang="zh-TW" sz="1800" dirty="0" err="1"/>
              <a:t>size_t</a:t>
            </a:r>
            <a:r>
              <a:rPr lang="en-US" altLang="zh-TW" sz="1800" dirty="0"/>
              <a:t> num 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</p:txBody>
      </p:sp>
      <p:sp>
        <p:nvSpPr>
          <p:cNvPr id="77830" name="Text Box 4">
            <a:extLst>
              <a:ext uri="{FF2B5EF4-FFF2-40B4-BE49-F238E27FC236}">
                <a16:creationId xmlns:a16="http://schemas.microsoft.com/office/drawing/2014/main" id="{0B990B03-23E6-4EE6-973A-D34724374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602014"/>
            <a:ext cx="4895850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s1 &lt; s2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// the result of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strncmp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is s1 == s2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035147D-D9ED-4EC6-BDED-AF1D7DA2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D0CE38F4-5E43-4F9F-B9A6-7729C7848BBE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24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79876" name="Text Box 2">
            <a:extLst>
              <a:ext uri="{FF2B5EF4-FFF2-40B4-BE49-F238E27FC236}">
                <a16:creationId xmlns:a16="http://schemas.microsoft.com/office/drawing/2014/main" id="{00FD71A1-1BF0-4307-8645-023C14805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728" y="2060575"/>
            <a:ext cx="4895850" cy="34163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s1[80] = "</a:t>
            </a:r>
            <a:r>
              <a:rPr lang="en-US" altLang="zh-TW" sz="1600" b="1" dirty="0">
                <a:latin typeface="Consolas" panose="020B0609020204030204" pitchFamily="49" charset="0"/>
                <a:ea typeface="標楷體" panose="03000509000000000000" pitchFamily="65" charset="-120"/>
              </a:rPr>
              <a:t>This 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s a sample";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s2[80], s3[80];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strcpy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(s2, s1);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("s1 = %s\n", s1);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("s2 = %s\n", s2);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strncpy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(s3,s1,6);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("s3 = %s\n", s3);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AA680551-24CE-4BC5-94A9-D4EC29323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411163"/>
            <a:ext cx="7632700" cy="143351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strcpy</a:t>
            </a:r>
            <a:r>
              <a:rPr lang="en-US" altLang="zh-TW" sz="2400" dirty="0"/>
              <a:t> : Copy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strcpy</a:t>
            </a:r>
            <a:r>
              <a:rPr lang="en-US" altLang="zh-TW" sz="1800" dirty="0"/>
              <a:t>( char *</a:t>
            </a:r>
            <a:r>
              <a:rPr lang="en-US" altLang="zh-TW" sz="1800" dirty="0" err="1"/>
              <a:t>strDestination</a:t>
            </a:r>
            <a:r>
              <a:rPr lang="en-US" altLang="zh-TW" sz="1800" dirty="0"/>
              <a:t>, const char *</a:t>
            </a:r>
            <a:r>
              <a:rPr lang="en-US" altLang="zh-TW" sz="1800" dirty="0" err="1"/>
              <a:t>strSource</a:t>
            </a:r>
            <a:r>
              <a:rPr lang="en-US" altLang="zh-TW" sz="1800" dirty="0"/>
              <a:t> 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strncpy</a:t>
            </a:r>
            <a:r>
              <a:rPr lang="en-US" altLang="zh-TW" sz="1800" dirty="0"/>
              <a:t>(char *</a:t>
            </a:r>
            <a:r>
              <a:rPr lang="en-US" altLang="zh-TW" sz="1800" dirty="0" err="1"/>
              <a:t>strDestination</a:t>
            </a:r>
            <a:r>
              <a:rPr lang="en-US" altLang="zh-TW" sz="1800" dirty="0"/>
              <a:t>, const char *</a:t>
            </a:r>
            <a:r>
              <a:rPr lang="en-US" altLang="zh-TW" sz="1800" dirty="0" err="1"/>
              <a:t>strSource</a:t>
            </a:r>
            <a:r>
              <a:rPr lang="en-US" altLang="zh-TW" sz="1800" dirty="0"/>
              <a:t>, </a:t>
            </a:r>
            <a:r>
              <a:rPr lang="en-US" altLang="zh-TW" sz="1800" dirty="0" err="1"/>
              <a:t>size_t</a:t>
            </a:r>
            <a:r>
              <a:rPr lang="en-US" altLang="zh-TW" sz="1800" dirty="0"/>
              <a:t> num );</a:t>
            </a:r>
          </a:p>
        </p:txBody>
      </p:sp>
      <p:sp>
        <p:nvSpPr>
          <p:cNvPr id="79878" name="Text Box 4">
            <a:extLst>
              <a:ext uri="{FF2B5EF4-FFF2-40B4-BE49-F238E27FC236}">
                <a16:creationId xmlns:a16="http://schemas.microsoft.com/office/drawing/2014/main" id="{A5962FE0-355F-446A-8399-386A8ABAA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5690639"/>
            <a:ext cx="489585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s1 = This is a sample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s2 = This is a sample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S3 = This </a:t>
            </a:r>
            <a:r>
              <a:rPr lang="en-US" altLang="en-US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endParaRPr lang="en-US" altLang="en-US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C800F4-CEE5-4581-8236-FBA79DF1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620366EA-11D8-4B47-A338-79FF5053FABF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25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81924" name="Text Box 2">
            <a:extLst>
              <a:ext uri="{FF2B5EF4-FFF2-40B4-BE49-F238E27FC236}">
                <a16:creationId xmlns:a16="http://schemas.microsoft.com/office/drawing/2014/main" id="{015C18A4-36F3-4974-8D69-3CC5A6802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1816100"/>
            <a:ext cx="4895850" cy="35825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char *s = "This is a sample!";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char *p1 =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strchr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(s, 's');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char *p2 =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strchr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(p1 + 1, 's');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("%s\n", s);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("%s\n", p1);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("%s\n", p2);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DB6A8E93-0D78-447A-8D36-C33F37863C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549275"/>
            <a:ext cx="7632700" cy="1295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strchr</a:t>
            </a:r>
            <a:r>
              <a:rPr lang="en-US" altLang="zh-TW" sz="2400" dirty="0"/>
              <a:t> : Find a character in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strchr</a:t>
            </a:r>
            <a:r>
              <a:rPr lang="en-US" altLang="zh-TW" sz="1800" dirty="0"/>
              <a:t>( const char *string, int c );</a:t>
            </a:r>
          </a:p>
        </p:txBody>
      </p:sp>
      <p:sp>
        <p:nvSpPr>
          <p:cNvPr id="81926" name="Text Box 4">
            <a:extLst>
              <a:ext uri="{FF2B5EF4-FFF2-40B4-BE49-F238E27FC236}">
                <a16:creationId xmlns:a16="http://schemas.microsoft.com/office/drawing/2014/main" id="{436FF9BC-8118-4BA1-965C-CD5A825AB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5465294"/>
            <a:ext cx="48958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This is a sample!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s is a sample!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s a sample!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5AA41E-9B15-4F09-A0A8-40C2638B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D374CB52-1D0D-4A75-9E61-1C1E1DD81D49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26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83972" name="Text Box 2">
            <a:extLst>
              <a:ext uri="{FF2B5EF4-FFF2-40B4-BE49-F238E27FC236}">
                <a16:creationId xmlns:a16="http://schemas.microsoft.com/office/drawing/2014/main" id="{883CB878-F3D4-4085-BFED-2BADC289F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9557" y="1844675"/>
            <a:ext cx="6084887" cy="36379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*s = "This is a sample";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*sub = "is a";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*alt = "The";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sp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strstr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(s, sub);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*ap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strstr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(s, alt);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("find %s : %s\n", sub,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sp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("find %s : %s\n", alt, ap);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83973" name="Rectangle 3">
            <a:extLst>
              <a:ext uri="{FF2B5EF4-FFF2-40B4-BE49-F238E27FC236}">
                <a16:creationId xmlns:a16="http://schemas.microsoft.com/office/drawing/2014/main" id="{CFD08FBB-28BA-4D38-9180-8A214B5C8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549275"/>
            <a:ext cx="7632700" cy="1295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strstr</a:t>
            </a:r>
            <a:r>
              <a:rPr lang="en-US" altLang="zh-TW" sz="2400" dirty="0"/>
              <a:t> : Find a substring.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strstr</a:t>
            </a:r>
            <a:r>
              <a:rPr lang="en-US" altLang="zh-TW" sz="1800" dirty="0"/>
              <a:t>( const char *string, const char *</a:t>
            </a:r>
            <a:r>
              <a:rPr lang="en-US" altLang="zh-TW" sz="1800" dirty="0" err="1"/>
              <a:t>strCharSet</a:t>
            </a:r>
            <a:r>
              <a:rPr lang="en-US" altLang="zh-TW" sz="1800" dirty="0"/>
              <a:t> );</a:t>
            </a:r>
          </a:p>
        </p:txBody>
      </p:sp>
      <p:sp>
        <p:nvSpPr>
          <p:cNvPr id="83974" name="Text Box 4">
            <a:extLst>
              <a:ext uri="{FF2B5EF4-FFF2-40B4-BE49-F238E27FC236}">
                <a16:creationId xmlns:a16="http://schemas.microsoft.com/office/drawing/2014/main" id="{9651587B-1BF1-4236-8B18-26ADA849E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9557" y="5601419"/>
            <a:ext cx="6084887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find is a : is a sample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find The : (null)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E35000-C07A-4A61-8376-89F6ECD0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DB9FB5E5-4EA5-4AA4-841E-E29B5DCDA13D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27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86020" name="Text Box 2">
            <a:extLst>
              <a:ext uri="{FF2B5EF4-FFF2-40B4-BE49-F238E27FC236}">
                <a16:creationId xmlns:a16="http://schemas.microsoft.com/office/drawing/2014/main" id="{71A43CA1-869A-47FA-A567-51D2CA76F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718" y="1700213"/>
            <a:ext cx="6408564" cy="36379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s[] = "This\tis a sample";</a:t>
            </a:r>
            <a:r>
              <a:rPr lang="zh-TW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// cannot use char*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char *token;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TW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// replace the Delimit with '\0'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token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strtok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(s, " \t");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while (token != NULL)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printf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("%s\n", token);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  token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strtok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(NULL, " \t");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79B6A2BA-5241-487F-A7A5-422CD256E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549275"/>
            <a:ext cx="7632700" cy="1295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strtok</a:t>
            </a:r>
            <a:r>
              <a:rPr lang="en-US" altLang="zh-TW" sz="2400" dirty="0"/>
              <a:t> : Find the next token in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</a:t>
            </a:r>
            <a:r>
              <a:rPr lang="en-US" altLang="zh-TW" sz="1800" dirty="0" err="1"/>
              <a:t>string.h</a:t>
            </a:r>
            <a:r>
              <a:rPr lang="en-US" altLang="zh-TW" sz="1800" dirty="0"/>
              <a:t>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char *</a:t>
            </a:r>
            <a:r>
              <a:rPr lang="en-US" altLang="zh-TW" sz="1800" dirty="0" err="1"/>
              <a:t>strtok</a:t>
            </a:r>
            <a:r>
              <a:rPr lang="en-US" altLang="zh-TW" sz="1800" dirty="0"/>
              <a:t>( char *</a:t>
            </a:r>
            <a:r>
              <a:rPr lang="en-US" altLang="zh-TW" sz="1800" dirty="0" err="1"/>
              <a:t>strToken</a:t>
            </a:r>
            <a:r>
              <a:rPr lang="en-US" altLang="zh-TW" sz="1800" dirty="0"/>
              <a:t>, const char *</a:t>
            </a:r>
            <a:r>
              <a:rPr lang="en-US" altLang="zh-TW" sz="1800" dirty="0" err="1"/>
              <a:t>strDelimit</a:t>
            </a:r>
            <a:r>
              <a:rPr lang="en-US" altLang="zh-TW" sz="1800" dirty="0"/>
              <a:t> );</a:t>
            </a:r>
          </a:p>
        </p:txBody>
      </p:sp>
      <p:sp>
        <p:nvSpPr>
          <p:cNvPr id="86022" name="Text Box 4">
            <a:extLst>
              <a:ext uri="{FF2B5EF4-FFF2-40B4-BE49-F238E27FC236}">
                <a16:creationId xmlns:a16="http://schemas.microsoft.com/office/drawing/2014/main" id="{6C16EDE6-6C3E-42BF-B910-BD6088D6D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718" y="5373897"/>
            <a:ext cx="6408564" cy="1354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This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標楷體" panose="03000509000000000000" pitchFamily="65" charset="-120"/>
              </a:rPr>
              <a:t>sample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投影片編號版面配置區 5">
            <a:extLst>
              <a:ext uri="{FF2B5EF4-FFF2-40B4-BE49-F238E27FC236}">
                <a16:creationId xmlns:a16="http://schemas.microsoft.com/office/drawing/2014/main" id="{B91FFD2A-4910-4BAD-8BEF-FB35E7F8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F961615C-152B-40F7-8CB4-9AC8F4865027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28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4D46D99A-DAFF-49B4-A5EB-52D51AF26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String Manipulation in </a:t>
            </a:r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C++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4436" name="Group 4">
            <a:extLst>
              <a:ext uri="{FF2B5EF4-FFF2-40B4-BE49-F238E27FC236}">
                <a16:creationId xmlns:a16="http://schemas.microsoft.com/office/drawing/2014/main" id="{570906A6-1213-4305-A0F6-00057C26D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98584"/>
              </p:ext>
            </p:extLst>
          </p:nvPr>
        </p:nvGraphicFramePr>
        <p:xfrm>
          <a:off x="251520" y="1484784"/>
          <a:ext cx="8640960" cy="4800600"/>
        </p:xfrm>
        <a:graphic>
          <a:graphicData uri="http://schemas.openxmlformats.org/drawingml/2006/table">
            <a:tbl>
              <a:tblPr/>
              <a:tblGrid>
                <a:gridCol w="4469467">
                  <a:extLst>
                    <a:ext uri="{9D8B030D-6E8A-4147-A177-3AD203B41FA5}">
                      <a16:colId xmlns:a16="http://schemas.microsoft.com/office/drawing/2014/main" val="3493483364"/>
                    </a:ext>
                  </a:extLst>
                </a:gridCol>
                <a:gridCol w="4171493">
                  <a:extLst>
                    <a:ext uri="{9D8B030D-6E8A-4147-A177-3AD203B41FA5}">
                      <a16:colId xmlns:a16="http://schemas.microsoft.com/office/drawing/2014/main" val="1933235526"/>
                    </a:ext>
                  </a:extLst>
                </a:gridCol>
              </a:tblGrid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C++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4414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strcat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(char*, 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 + string2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410729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strchr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(const char*, int);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string1.find(ch1)</a:t>
                      </a:r>
                      <a:endParaRPr kumimoji="1" lang="en-US" altLang="zh-TW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560884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strcpy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(char*, 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 = string2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025481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int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strcmp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(const char*, 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string1.compare(string2)</a:t>
                      </a:r>
                      <a:b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</a:b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string1.compare(index,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len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, string2)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389443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size_t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strlen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string.length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string.size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()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898201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_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strlwr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nb-NO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for (i = 0; i&lt;string1.length(); i++)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nb-NO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  string1[i] = tolower(string1[i]);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nb-NO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51345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_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strupr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(char*)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for (i = 0; i&lt;string1.length(); i++)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  string1[i] = toupper(string1[i]);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}</a:t>
                      </a:r>
                      <a:endParaRPr kumimoji="1" lang="en-US" altLang="zh-TW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060967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strstr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(const char*, 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string1.find(string2)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string1.rfind(string2)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035026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char* </a:t>
                      </a:r>
                      <a:r>
                        <a:rPr kumimoji="1" lang="en-US" altLang="zh-TW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strtok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(char*, const char*);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</a:rPr>
                        <a:t>string1.find_first_of(string2)</a:t>
                      </a:r>
                      <a:endParaRPr kumimoji="1" lang="en-US" altLang="zh-TW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38127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D62337-4606-4FD3-BDB9-31B8CBF12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A9C90D89-5F9B-4EC3-8537-628544B9EF25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29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90116" name="Text Box 2">
            <a:extLst>
              <a:ext uri="{FF2B5EF4-FFF2-40B4-BE49-F238E27FC236}">
                <a16:creationId xmlns:a16="http://schemas.microsoft.com/office/drawing/2014/main" id="{DFB48C9C-9724-4311-A7E8-42643DA99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300" y="2381250"/>
            <a:ext cx="6121400" cy="30839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&lt;string&gt;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string text = "</a:t>
            </a:r>
            <a:r>
              <a:rPr lang="en-US" altLang="zh-TW" sz="1800" b="1" dirty="0">
                <a:latin typeface="Consolas" panose="020B0609020204030204" pitchFamily="49" charset="0"/>
                <a:ea typeface="標楷體" panose="03000509000000000000" pitchFamily="65" charset="-120"/>
              </a:rPr>
              <a:t>This is a sample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string word = "very </a:t>
            </a:r>
            <a:r>
              <a:rPr lang="en-US" altLang="zh-TW" sz="1800" b="1" dirty="0">
                <a:latin typeface="Consolas" panose="020B0609020204030204" pitchFamily="49" charset="0"/>
                <a:ea typeface="標楷體" panose="03000509000000000000" pitchFamily="65" charset="-120"/>
              </a:rPr>
              <a:t>good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b="1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text.insert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(10,word,5,5);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text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F35560FD-266C-4520-A638-6685AA4112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20478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/>
              <a:t>insert : insert a substring into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&lt;string&gt;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string&amp; insert(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pos1, const </a:t>
            </a:r>
            <a:r>
              <a:rPr lang="en-US" altLang="zh-TW" sz="1800" dirty="0" err="1"/>
              <a:t>basic_string</a:t>
            </a:r>
            <a:r>
              <a:rPr lang="en-US" altLang="zh-TW" sz="1800" dirty="0"/>
              <a:t>&amp; s);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string&amp; insert(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pos, const </a:t>
            </a:r>
            <a:r>
              <a:rPr lang="en-US" altLang="zh-TW" sz="1800" dirty="0" err="1"/>
              <a:t>basic_string</a:t>
            </a:r>
            <a:r>
              <a:rPr lang="en-US" altLang="zh-TW" sz="1800" dirty="0"/>
              <a:t>&amp; s, </a:t>
            </a:r>
            <a:br>
              <a:rPr lang="en-US" altLang="zh-TW" sz="1800" dirty="0"/>
            </a:br>
            <a:r>
              <a:rPr lang="en-US" altLang="zh-TW" sz="1800" dirty="0"/>
              <a:t>                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pos2 = 0, 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n = </a:t>
            </a:r>
            <a:r>
              <a:rPr lang="en-US" altLang="zh-TW" sz="1800" dirty="0" err="1"/>
              <a:t>npos</a:t>
            </a:r>
            <a:r>
              <a:rPr lang="en-US" altLang="zh-TW" sz="1800" dirty="0"/>
              <a:t>);</a:t>
            </a:r>
          </a:p>
        </p:txBody>
      </p:sp>
      <p:sp>
        <p:nvSpPr>
          <p:cNvPr id="90118" name="Text Box 4">
            <a:extLst>
              <a:ext uri="{FF2B5EF4-FFF2-40B4-BE49-F238E27FC236}">
                <a16:creationId xmlns:a16="http://schemas.microsoft.com/office/drawing/2014/main" id="{1F7877F2-AD61-4959-82B8-78DF0F2EB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300" y="5564188"/>
            <a:ext cx="6121400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This is a good sample</a:t>
            </a: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B060AC7A-974D-4103-8EC0-8B5D39E64523}"/>
              </a:ext>
            </a:extLst>
          </p:cNvPr>
          <p:cNvCxnSpPr/>
          <p:nvPr/>
        </p:nvCxnSpPr>
        <p:spPr bwMode="auto">
          <a:xfrm>
            <a:off x="5004048" y="3789040"/>
            <a:ext cx="0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3AE83AC9-11DD-4DEB-B8C7-7AD593239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4688" y="677863"/>
            <a:ext cx="7794625" cy="674687"/>
          </a:xfrm>
        </p:spPr>
        <p:txBody>
          <a:bodyPr/>
          <a:lstStyle/>
          <a:p>
            <a:pPr eaLnBrk="1" hangingPunct="1"/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Containers in C/C++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9859" name="Group 3">
            <a:extLst>
              <a:ext uri="{FF2B5EF4-FFF2-40B4-BE49-F238E27FC236}">
                <a16:creationId xmlns:a16="http://schemas.microsoft.com/office/drawing/2014/main" id="{DBB1E0F3-357B-407B-8C89-E9686084D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099369"/>
              </p:ext>
            </p:extLst>
          </p:nvPr>
        </p:nvGraphicFramePr>
        <p:xfrm>
          <a:off x="2090869" y="2135043"/>
          <a:ext cx="4962262" cy="3401631"/>
        </p:xfrm>
        <a:graphic>
          <a:graphicData uri="http://schemas.openxmlformats.org/drawingml/2006/table">
            <a:tbl>
              <a:tblPr/>
              <a:tblGrid>
                <a:gridCol w="659130">
                  <a:extLst>
                    <a:ext uri="{9D8B030D-6E8A-4147-A177-3AD203B41FA5}">
                      <a16:colId xmlns:a16="http://schemas.microsoft.com/office/drawing/2014/main" val="139689264"/>
                    </a:ext>
                  </a:extLst>
                </a:gridCol>
                <a:gridCol w="2151566">
                  <a:extLst>
                    <a:ext uri="{9D8B030D-6E8A-4147-A177-3AD203B41FA5}">
                      <a16:colId xmlns:a16="http://schemas.microsoft.com/office/drawing/2014/main" val="3705028416"/>
                    </a:ext>
                  </a:extLst>
                </a:gridCol>
                <a:gridCol w="2151566">
                  <a:extLst>
                    <a:ext uri="{9D8B030D-6E8A-4147-A177-3AD203B41FA5}">
                      <a16:colId xmlns:a16="http://schemas.microsoft.com/office/drawing/2014/main" val="226520087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List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vector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deque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queue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stack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&lt;vector&gt;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&lt;list&gt;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&lt;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deque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&gt;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&lt;queue&gt;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include &lt;stack&gt;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834223"/>
                  </a:ext>
                </a:extLst>
              </a:tr>
              <a:tr h="6949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Set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set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multiset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&lt;set&gt;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448243"/>
                  </a:ext>
                </a:extLst>
              </a:tr>
              <a:tr h="7604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Map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map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multimap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unordered_map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新細明體" panose="02020500000000000000" pitchFamily="18" charset="-120"/>
                        </a:rPr>
                        <a:t>#include &lt;map&gt;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396659"/>
                  </a:ext>
                </a:extLst>
              </a:tr>
            </a:tbl>
          </a:graphicData>
        </a:graphic>
      </p:graphicFrame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08C14B-52AA-4F25-AF5D-237102B22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0" sz="1400" kern="1200">
                <a:solidFill>
                  <a:schemeClr val="accent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9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7C9868E8-364B-454E-87C9-3A103E856183}" type="slidenum">
              <a:rPr lang="en-US" altLang="zh-TW" smtClean="0"/>
              <a:pPr/>
              <a:t>3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92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C36235-EEC0-403D-81F7-A69D4CA5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57CAFE9-DFB3-4952-9927-CB3CC5BC6FBC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30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92164" name="Text Box 2">
            <a:extLst>
              <a:ext uri="{FF2B5EF4-FFF2-40B4-BE49-F238E27FC236}">
                <a16:creationId xmlns:a16="http://schemas.microsoft.com/office/drawing/2014/main" id="{5F15CF7E-1AA3-4471-BD4D-ED0B57F2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060575"/>
            <a:ext cx="6048375" cy="27792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&lt;string&gt;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string text = "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abc</a:t>
            </a:r>
            <a:r>
              <a:rPr lang="en-US" altLang="zh-TW" sz="18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def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ghi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text.erase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(4,3);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text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1672CF2A-BE04-4EFA-893B-8B3059CAE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7632700" cy="143986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/>
              <a:t>erase : Remove some chars from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&lt;string&gt;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string&amp; erase (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pos = 0, </a:t>
            </a:r>
            <a:r>
              <a:rPr lang="en-US" altLang="zh-TW" sz="1800" dirty="0" err="1"/>
              <a:t>size_type</a:t>
            </a:r>
            <a:r>
              <a:rPr lang="en-US" altLang="zh-TW" sz="1800" dirty="0"/>
              <a:t> n = </a:t>
            </a:r>
            <a:r>
              <a:rPr lang="en-US" altLang="zh-TW" sz="1800" dirty="0" err="1"/>
              <a:t>npos</a:t>
            </a:r>
            <a:r>
              <a:rPr lang="en-US" altLang="zh-TW" sz="1800" dirty="0"/>
              <a:t>);</a:t>
            </a:r>
          </a:p>
        </p:txBody>
      </p:sp>
      <p:sp>
        <p:nvSpPr>
          <p:cNvPr id="92166" name="Text Box 4">
            <a:extLst>
              <a:ext uri="{FF2B5EF4-FFF2-40B4-BE49-F238E27FC236}">
                <a16:creationId xmlns:a16="http://schemas.microsoft.com/office/drawing/2014/main" id="{BF8FBF03-39A5-4337-84D0-5C1A71548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305425"/>
            <a:ext cx="6048375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abcdhi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C36235-EEC0-403D-81F7-A69D4CA5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357CAFE9-DFB3-4952-9927-CB3CC5BC6FBC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31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92164" name="Text Box 2">
            <a:extLst>
              <a:ext uri="{FF2B5EF4-FFF2-40B4-BE49-F238E27FC236}">
                <a16:creationId xmlns:a16="http://schemas.microsoft.com/office/drawing/2014/main" id="{5F15CF7E-1AA3-4471-BD4D-ED0B57F2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060575"/>
            <a:ext cx="6048375" cy="27792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Example: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&lt;string&gt;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stdio.h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int main()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string text = "He</a:t>
            </a:r>
            <a:r>
              <a:rPr lang="en-US" altLang="zh-TW" sz="1800" b="1" dirty="0">
                <a:latin typeface="Consolas" panose="020B0609020204030204" pitchFamily="49" charset="0"/>
                <a:ea typeface="標楷體" panose="03000509000000000000" pitchFamily="65" charset="-120"/>
              </a:rPr>
              <a:t>llo W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orld!";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string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subText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text.substr</a:t>
            </a: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(2,5);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subText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1672CF2A-BE04-4EFA-893B-8B3059CAE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7632700" cy="143986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dirty="0" err="1"/>
              <a:t>substr</a:t>
            </a:r>
            <a:r>
              <a:rPr lang="en-US" altLang="zh-TW" sz="2400" dirty="0"/>
              <a:t> : get a substring from a string.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#include &lt;string&gt;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/>
              <a:t>string </a:t>
            </a:r>
            <a:r>
              <a:rPr lang="en-US" altLang="zh-TW" sz="1800" dirty="0" err="1"/>
              <a:t>substr</a:t>
            </a:r>
            <a:r>
              <a:rPr lang="en-US" altLang="zh-TW" sz="1800" dirty="0"/>
              <a:t> (</a:t>
            </a:r>
            <a:r>
              <a:rPr lang="en-US" altLang="zh-TW" sz="1800" dirty="0" err="1"/>
              <a:t>size_t</a:t>
            </a:r>
            <a:r>
              <a:rPr lang="en-US" altLang="zh-TW" sz="1800" dirty="0"/>
              <a:t> pos = 0, </a:t>
            </a:r>
            <a:r>
              <a:rPr lang="en-US" altLang="zh-TW" sz="1800" dirty="0" err="1"/>
              <a:t>size_t</a:t>
            </a:r>
            <a:r>
              <a:rPr lang="en-US" altLang="zh-TW" sz="1800" dirty="0"/>
              <a:t> </a:t>
            </a:r>
            <a:r>
              <a:rPr lang="en-US" altLang="zh-TW" sz="1800" dirty="0" err="1"/>
              <a:t>len</a:t>
            </a:r>
            <a:r>
              <a:rPr lang="en-US" altLang="zh-TW" sz="1800" dirty="0"/>
              <a:t> = </a:t>
            </a:r>
            <a:r>
              <a:rPr lang="en-US" altLang="zh-TW" sz="1800" dirty="0" err="1"/>
              <a:t>npos</a:t>
            </a:r>
            <a:r>
              <a:rPr lang="en-US" altLang="zh-TW" sz="1800" dirty="0"/>
              <a:t>);</a:t>
            </a:r>
          </a:p>
        </p:txBody>
      </p:sp>
      <p:sp>
        <p:nvSpPr>
          <p:cNvPr id="92166" name="Text Box 4">
            <a:extLst>
              <a:ext uri="{FF2B5EF4-FFF2-40B4-BE49-F238E27FC236}">
                <a16:creationId xmlns:a16="http://schemas.microsoft.com/office/drawing/2014/main" id="{BF8FBF03-39A5-4337-84D0-5C1A71548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305425"/>
            <a:ext cx="6048375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en-US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llo</a:t>
            </a:r>
            <a:r>
              <a:rPr lang="en-US" altLang="en-US" sz="1800" dirty="0">
                <a:latin typeface="Consolas" panose="020B0609020204030204" pitchFamily="49" charset="0"/>
                <a:ea typeface="標楷體" panose="03000509000000000000" pitchFamily="65" charset="-120"/>
              </a:rPr>
              <a:t> W</a:t>
            </a:r>
          </a:p>
        </p:txBody>
      </p:sp>
    </p:spTree>
    <p:extLst>
      <p:ext uri="{BB962C8B-B14F-4D97-AF65-F5344CB8AC3E}">
        <p14:creationId xmlns:p14="http://schemas.microsoft.com/office/powerpoint/2010/main" val="259402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3AE83AC9-11DD-4DEB-B8C7-7AD593239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4688" y="677863"/>
            <a:ext cx="7794625" cy="674687"/>
          </a:xfrm>
        </p:spPr>
        <p:txBody>
          <a:bodyPr/>
          <a:lstStyle/>
          <a:p>
            <a:pPr eaLnBrk="1" hangingPunct="1"/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Containers in Java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9859" name="Group 3">
            <a:extLst>
              <a:ext uri="{FF2B5EF4-FFF2-40B4-BE49-F238E27FC236}">
                <a16:creationId xmlns:a16="http://schemas.microsoft.com/office/drawing/2014/main" id="{DBB1E0F3-357B-407B-8C89-E9686084D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666752"/>
              </p:ext>
            </p:extLst>
          </p:nvPr>
        </p:nvGraphicFramePr>
        <p:xfrm>
          <a:off x="431800" y="2170113"/>
          <a:ext cx="8280400" cy="3503708"/>
        </p:xfrm>
        <a:graphic>
          <a:graphicData uri="http://schemas.openxmlformats.org/drawingml/2006/table">
            <a:tbl>
              <a:tblPr/>
              <a:tblGrid>
                <a:gridCol w="1081087">
                  <a:extLst>
                    <a:ext uri="{9D8B030D-6E8A-4147-A177-3AD203B41FA5}">
                      <a16:colId xmlns:a16="http://schemas.microsoft.com/office/drawing/2014/main" val="139689264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3705028416"/>
                    </a:ext>
                  </a:extLst>
                </a:gridCol>
                <a:gridCol w="5678488">
                  <a:extLst>
                    <a:ext uri="{9D8B030D-6E8A-4147-A177-3AD203B41FA5}">
                      <a16:colId xmlns:a16="http://schemas.microsoft.com/office/drawing/2014/main" val="1864848767"/>
                    </a:ext>
                  </a:extLst>
                </a:gridCol>
              </a:tblGrid>
              <a:tr h="6949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List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ArrayList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LinkedList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Vector</a:t>
                      </a:r>
                      <a:b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</a:b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Queue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Stack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variable-length array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linked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same as vector of C/C++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same as queue of C/C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++, and implemented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by LinkedList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same as stack of C/C++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834223"/>
                  </a:ext>
                </a:extLst>
              </a:tr>
              <a:tr h="6949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Set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TreeSet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HashSet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sorted set implemented by red-black tree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un-sorted set implemented by hash table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448243"/>
                  </a:ext>
                </a:extLst>
              </a:tr>
              <a:tr h="7604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Map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TreeMap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HashMap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dictionary (sorted keys)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 dictionary (un-sorted keys, faster)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396659"/>
                  </a:ext>
                </a:extLst>
              </a:tr>
              <a:tr h="3657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Iterator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Pointer to container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48881"/>
                  </a:ext>
                </a:extLst>
              </a:tr>
            </a:tbl>
          </a:graphicData>
        </a:graphic>
      </p:graphicFrame>
      <p:sp>
        <p:nvSpPr>
          <p:cNvPr id="10266" name="矩形 5">
            <a:extLst>
              <a:ext uri="{FF2B5EF4-FFF2-40B4-BE49-F238E27FC236}">
                <a16:creationId xmlns:a16="http://schemas.microsoft.com/office/drawing/2014/main" id="{84AA80D1-B3AB-459C-BD15-C46145960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784225"/>
            <a:ext cx="205263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java.util.*</a:t>
            </a:r>
            <a:endParaRPr lang="zh-TW" altLang="en-US" sz="24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08C14B-52AA-4F25-AF5D-237102B22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0" sz="1400" kern="1200">
                <a:solidFill>
                  <a:schemeClr val="accent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  <a:cs typeface="+mn-cs"/>
              </a:defRPr>
            </a:lvl9pPr>
          </a:lstStyle>
          <a:p>
            <a:r>
              <a:rPr lang="zh-TW" altLang="en-US"/>
              <a:t>L</a:t>
            </a:r>
            <a:r>
              <a:rPr lang="en-US" altLang="zh-TW"/>
              <a:t> -</a:t>
            </a:r>
            <a:fld id="{7C9868E8-364B-454E-87C9-3A103E856183}" type="slidenum">
              <a:rPr lang="en-US" altLang="zh-TW" smtClean="0"/>
              <a:pPr/>
              <a:t>32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15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>
            <a:extLst>
              <a:ext uri="{FF2B5EF4-FFF2-40B4-BE49-F238E27FC236}">
                <a16:creationId xmlns:a16="http://schemas.microsoft.com/office/drawing/2014/main" id="{47CBA3A9-DB6A-499C-B2C3-103ADB3D9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7975"/>
            <a:ext cx="7632700" cy="574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ArrayList</a:t>
            </a: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50883" name="Group 3">
            <a:extLst>
              <a:ext uri="{FF2B5EF4-FFF2-40B4-BE49-F238E27FC236}">
                <a16:creationId xmlns:a16="http://schemas.microsoft.com/office/drawing/2014/main" id="{5ED0EA51-3A27-4AC6-A20D-13804BBEAB5E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908050"/>
          <a:ext cx="8064500" cy="4008462"/>
        </p:xfrm>
        <a:graphic>
          <a:graphicData uri="http://schemas.openxmlformats.org/drawingml/2006/table">
            <a:tbl>
              <a:tblPr/>
              <a:tblGrid>
                <a:gridCol w="2881313">
                  <a:extLst>
                    <a:ext uri="{9D8B030D-6E8A-4147-A177-3AD203B41FA5}">
                      <a16:colId xmlns:a16="http://schemas.microsoft.com/office/drawing/2014/main" val="416782888"/>
                    </a:ext>
                  </a:extLst>
                </a:gridCol>
                <a:gridCol w="5183187">
                  <a:extLst>
                    <a:ext uri="{9D8B030D-6E8A-4147-A177-3AD203B41FA5}">
                      <a16:colId xmlns:a16="http://schemas.microsoft.com/office/drawing/2014/main" val="3187498864"/>
                    </a:ext>
                  </a:extLst>
                </a:gridCol>
              </a:tblGrid>
              <a:tr h="6949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an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 set of objects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281364"/>
                  </a:ext>
                </a:extLst>
              </a:tr>
              <a:tr h="3951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clear()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8900578"/>
                  </a:ext>
                </a:extLst>
              </a:tr>
              <a:tr h="7602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an object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 set of objects exist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725245"/>
                  </a:ext>
                </a:extLst>
              </a:tr>
              <a:tr h="3657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iterator()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542572"/>
                  </a:ext>
                </a:extLst>
              </a:tr>
              <a:tr h="6951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an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a set of objects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651076"/>
                  </a:ext>
                </a:extLst>
              </a:tr>
              <a:tr h="3657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get(int)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works like an array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589890"/>
                  </a:ext>
                </a:extLst>
              </a:tr>
              <a:tr h="3657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set(int, Object)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works like an array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982423"/>
                  </a:ext>
                </a:extLst>
              </a:tr>
              <a:tr h="3657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toString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597627"/>
                  </a:ext>
                </a:extLst>
              </a:tr>
            </a:tbl>
          </a:graphicData>
        </a:graphic>
      </p:graphicFrame>
      <p:graphicFrame>
        <p:nvGraphicFramePr>
          <p:cNvPr id="12321" name="Object 32">
            <a:extLst>
              <a:ext uri="{FF2B5EF4-FFF2-40B4-BE49-F238E27FC236}">
                <a16:creationId xmlns:a16="http://schemas.microsoft.com/office/drawing/2014/main" id="{823913A2-ECEB-4E99-88F8-07FB8BE266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5229225"/>
          <a:ext cx="329565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Visio" r:id="rId4" imgW="3295272" imgH="1305205" progId="Visio.Drawing.6">
                  <p:embed/>
                </p:oleObj>
              </mc:Choice>
              <mc:Fallback>
                <p:oleObj name="Visio" r:id="rId4" imgW="3295272" imgH="1305205" progId="Visio.Drawing.6">
                  <p:embed/>
                  <p:pic>
                    <p:nvPicPr>
                      <p:cNvPr id="12321" name="Object 32">
                        <a:extLst>
                          <a:ext uri="{FF2B5EF4-FFF2-40B4-BE49-F238E27FC236}">
                            <a16:creationId xmlns:a16="http://schemas.microsoft.com/office/drawing/2014/main" id="{823913A2-ECEB-4E99-88F8-07FB8BE266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5229225"/>
                        <a:ext cx="3295650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6CDD043-5574-46A8-A29A-F245331D7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33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20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3D9FA3E2-D70F-4E08-A143-CA54D22E0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307975"/>
            <a:ext cx="76327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33CC"/>
              </a:buClr>
            </a:pPr>
            <a:r>
              <a:rPr lang="en-US" altLang="zh-TW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endParaRPr lang="en-US" altLang="zh-TW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矩形 3">
            <a:extLst>
              <a:ext uri="{FF2B5EF4-FFF2-40B4-BE49-F238E27FC236}">
                <a16:creationId xmlns:a16="http://schemas.microsoft.com/office/drawing/2014/main" id="{48708744-97F1-4959-A687-26DD57847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4" y="4868863"/>
            <a:ext cx="2915047" cy="163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first element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5 </a:t>
            </a:r>
            <a:b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</a:b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5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elements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[5, 4, 1, 2, 3]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[1, 2, 3, 4, 5]</a:t>
            </a: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14341" name="矩形 6">
            <a:extLst>
              <a:ext uri="{FF2B5EF4-FFF2-40B4-BE49-F238E27FC236}">
                <a16:creationId xmlns:a16="http://schemas.microsoft.com/office/drawing/2014/main" id="{CC43E617-7A59-4165-B56F-890BC572C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882650"/>
            <a:ext cx="8153400" cy="3786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20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20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(4);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(2);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(3);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(0, 5);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"first element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.get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(0));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.size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 + 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 elements"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+ 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Collections.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sort</a:t>
            </a:r>
            <a:r>
              <a:rPr lang="en-US" altLang="zh-TW" sz="20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+ 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  <a:endParaRPr lang="zh-TW" altLang="en-US" sz="2000" b="1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5A4F6E3-B0B5-4D14-BEA2-84B66EC14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34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53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3D9FA3E2-D70F-4E08-A143-CA54D22E0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307975"/>
            <a:ext cx="76327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33CC"/>
              </a:buClr>
            </a:pPr>
            <a:r>
              <a:rPr lang="en-US" altLang="zh-TW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</a:p>
        </p:txBody>
      </p:sp>
      <p:sp>
        <p:nvSpPr>
          <p:cNvPr id="14340" name="矩形 3">
            <a:extLst>
              <a:ext uri="{FF2B5EF4-FFF2-40B4-BE49-F238E27FC236}">
                <a16:creationId xmlns:a16="http://schemas.microsoft.com/office/drawing/2014/main" id="{48708744-97F1-4959-A687-26DD57847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4" y="4868863"/>
            <a:ext cx="3347095" cy="16312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[6, 7, 2, 4]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[7, 4, 2]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true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[6]</a:t>
            </a:r>
          </a:p>
        </p:txBody>
      </p:sp>
      <p:sp>
        <p:nvSpPr>
          <p:cNvPr id="14341" name="矩形 6">
            <a:extLst>
              <a:ext uri="{FF2B5EF4-FFF2-40B4-BE49-F238E27FC236}">
                <a16:creationId xmlns:a16="http://schemas.microsoft.com/office/drawing/2014/main" id="{CC43E617-7A59-4165-B56F-890BC572C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882650"/>
            <a:ext cx="8153400" cy="34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20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20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&lt;Integer&gt;();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20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20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ArrayList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&lt;Integer&gt;();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en-US" altLang="zh-TW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(6);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(7);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(2);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(4);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(7);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(4);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bList.add</a:t>
            </a:r>
            <a:r>
              <a:rPr lang="en-US" altLang="zh-TW" sz="20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(2);</a:t>
            </a:r>
            <a:endParaRPr lang="en-US" altLang="zh-TW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“</a:t>
            </a:r>
            <a:r>
              <a:rPr lang="en-US" altLang="zh-TW" sz="20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“</a:t>
            </a:r>
            <a:r>
              <a:rPr lang="en-US" altLang="zh-TW" sz="20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aList.containsAll</a:t>
            </a:r>
            <a:r>
              <a:rPr lang="en-US" altLang="zh-TW" sz="2000" b="1" i="1" dirty="0"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en-US" altLang="zh-TW" sz="2000" b="1" i="1" dirty="0">
                <a:latin typeface="Consolas" panose="020B0609020204030204" pitchFamily="49" charset="0"/>
                <a:ea typeface="Gungsuh" panose="020B0503020000020004" pitchFamily="18" charset="-127"/>
              </a:rPr>
              <a:t>)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.removeAll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bList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“</a:t>
            </a:r>
            <a:r>
              <a:rPr lang="en-US" altLang="zh-TW" sz="20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aList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 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77612F-0699-4B2C-B781-EAA36E67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35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24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id="{4007265E-E1A6-48B1-BD62-F895530DF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7975"/>
            <a:ext cx="7632700" cy="574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LinkedList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52931" name="Group 3">
            <a:extLst>
              <a:ext uri="{FF2B5EF4-FFF2-40B4-BE49-F238E27FC236}">
                <a16:creationId xmlns:a16="http://schemas.microsoft.com/office/drawing/2014/main" id="{9F8DE9E5-4E86-44B9-B098-8B2B07019F7A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908050"/>
          <a:ext cx="8064500" cy="3144874"/>
        </p:xfrm>
        <a:graphic>
          <a:graphicData uri="http://schemas.openxmlformats.org/drawingml/2006/table">
            <a:tbl>
              <a:tblPr/>
              <a:tblGrid>
                <a:gridCol w="2881313">
                  <a:extLst>
                    <a:ext uri="{9D8B030D-6E8A-4147-A177-3AD203B41FA5}">
                      <a16:colId xmlns:a16="http://schemas.microsoft.com/office/drawing/2014/main" val="3633099695"/>
                    </a:ext>
                  </a:extLst>
                </a:gridCol>
                <a:gridCol w="5183187">
                  <a:extLst>
                    <a:ext uri="{9D8B030D-6E8A-4147-A177-3AD203B41FA5}">
                      <a16:colId xmlns:a16="http://schemas.microsoft.com/office/drawing/2014/main" val="236099898"/>
                    </a:ext>
                  </a:extLst>
                </a:gridCol>
              </a:tblGrid>
              <a:tr h="3657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addFirst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(Object)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an object to be the first element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220760"/>
                  </a:ext>
                </a:extLst>
              </a:tr>
              <a:tr h="6946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addLast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add(Object)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an object to be the last element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909257"/>
                  </a:ext>
                </a:extLst>
              </a:tr>
              <a:tr h="6948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removeFirst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removeLast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(Object)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the first element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the last element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418866"/>
                  </a:ext>
                </a:extLst>
              </a:tr>
              <a:tr h="6948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getFirst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getLast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the first element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the last element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323835"/>
                  </a:ext>
                </a:extLst>
              </a:tr>
              <a:tr h="6946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get(int)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set(int, Object)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like the 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ArrayList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 (but very slow!!)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610380"/>
                  </a:ext>
                </a:extLst>
              </a:tr>
            </a:tbl>
          </a:graphicData>
        </a:graphic>
      </p:graphicFrame>
      <p:graphicFrame>
        <p:nvGraphicFramePr>
          <p:cNvPr id="16408" name="Object 23">
            <a:extLst>
              <a:ext uri="{FF2B5EF4-FFF2-40B4-BE49-F238E27FC236}">
                <a16:creationId xmlns:a16="http://schemas.microsoft.com/office/drawing/2014/main" id="{AB5EB026-A027-4C5C-9886-18BB9CCB9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5013325"/>
          <a:ext cx="25733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Visio" r:id="rId4" imgW="2572783" imgH="404318" progId="Visio.Drawing.6">
                  <p:embed/>
                </p:oleObj>
              </mc:Choice>
              <mc:Fallback>
                <p:oleObj name="Visio" r:id="rId4" imgW="2572783" imgH="404318" progId="Visio.Drawing.6">
                  <p:embed/>
                  <p:pic>
                    <p:nvPicPr>
                      <p:cNvPr id="16408" name="Object 23">
                        <a:extLst>
                          <a:ext uri="{FF2B5EF4-FFF2-40B4-BE49-F238E27FC236}">
                            <a16:creationId xmlns:a16="http://schemas.microsoft.com/office/drawing/2014/main" id="{AB5EB026-A027-4C5C-9886-18BB9CCB9C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013325"/>
                        <a:ext cx="257333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09" name="Picture 30" descr="https://goo.gl/KgMbTL">
            <a:extLst>
              <a:ext uri="{FF2B5EF4-FFF2-40B4-BE49-F238E27FC236}">
                <a16:creationId xmlns:a16="http://schemas.microsoft.com/office/drawing/2014/main" id="{7C509C08-197F-472D-8E83-2D85E94A4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08"/>
          <a:stretch>
            <a:fillRect/>
          </a:stretch>
        </p:blipFill>
        <p:spPr bwMode="auto">
          <a:xfrm>
            <a:off x="3238500" y="4189413"/>
            <a:ext cx="5438775" cy="233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632AF982-5579-44A4-90C7-5ECD640D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36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79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>
            <a:extLst>
              <a:ext uri="{FF2B5EF4-FFF2-40B4-BE49-F238E27FC236}">
                <a16:creationId xmlns:a16="http://schemas.microsoft.com/office/drawing/2014/main" id="{C869239F-7D5D-44A8-B0BC-A5352C43E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11150"/>
            <a:ext cx="7777163" cy="5254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Set (</a:t>
            </a: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TreeSet</a:t>
            </a: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HashSet)</a:t>
            </a:r>
          </a:p>
        </p:txBody>
      </p:sp>
      <p:graphicFrame>
        <p:nvGraphicFramePr>
          <p:cNvPr id="253955" name="Group 3">
            <a:extLst>
              <a:ext uri="{FF2B5EF4-FFF2-40B4-BE49-F238E27FC236}">
                <a16:creationId xmlns:a16="http://schemas.microsoft.com/office/drawing/2014/main" id="{6F098CAC-8717-4405-BFA6-13A8444B2FF7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2493863"/>
          <a:ext cx="8064500" cy="3643312"/>
        </p:xfrm>
        <a:graphic>
          <a:graphicData uri="http://schemas.openxmlformats.org/drawingml/2006/table">
            <a:tbl>
              <a:tblPr/>
              <a:tblGrid>
                <a:gridCol w="2881312">
                  <a:extLst>
                    <a:ext uri="{9D8B030D-6E8A-4147-A177-3AD203B41FA5}">
                      <a16:colId xmlns:a16="http://schemas.microsoft.com/office/drawing/2014/main" val="2740001089"/>
                    </a:ext>
                  </a:extLst>
                </a:gridCol>
                <a:gridCol w="5183188">
                  <a:extLst>
                    <a:ext uri="{9D8B030D-6E8A-4147-A177-3AD203B41FA5}">
                      <a16:colId xmlns:a16="http://schemas.microsoft.com/office/drawing/2014/main" val="2647346190"/>
                    </a:ext>
                  </a:extLst>
                </a:gridCol>
              </a:tblGrid>
              <a:tr h="6949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addAll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an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 set of objects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133913"/>
                  </a:ext>
                </a:extLst>
              </a:tr>
              <a:tr h="3952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clear()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399609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isEmpty()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301959"/>
                  </a:ext>
                </a:extLst>
              </a:tr>
              <a:tr h="7604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an object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 set of objects exist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652263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iterator()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281307"/>
                  </a:ext>
                </a:extLst>
              </a:tr>
              <a:tr h="6953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remove(Object)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an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a set of objects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77056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toString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8680815"/>
                  </a:ext>
                </a:extLst>
              </a:tr>
            </a:tbl>
          </a:graphicData>
        </a:graphic>
      </p:graphicFrame>
      <p:sp>
        <p:nvSpPr>
          <p:cNvPr id="18462" name="矩形 1">
            <a:extLst>
              <a:ext uri="{FF2B5EF4-FFF2-40B4-BE49-F238E27FC236}">
                <a16:creationId xmlns:a16="http://schemas.microsoft.com/office/drawing/2014/main" id="{0763BE1C-3B49-4E10-B0E8-6FE0030F5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836613"/>
            <a:ext cx="8532812" cy="1421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TreeSet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 can output a sorted iterator.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HashSet cannot guarantee a sorted set, depending on element’s 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hashcode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TreeSet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: O(log n)-time operators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390E12-0FEE-4923-9451-4F0752A3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37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14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3">
            <a:extLst>
              <a:ext uri="{FF2B5EF4-FFF2-40B4-BE49-F238E27FC236}">
                <a16:creationId xmlns:a16="http://schemas.microsoft.com/office/drawing/2014/main" id="{D653B542-01C4-44E7-BA59-D51E3820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7975"/>
            <a:ext cx="7632700" cy="574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TreeSet</a:t>
            </a: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0484" name="矩形 1">
            <a:extLst>
              <a:ext uri="{FF2B5EF4-FFF2-40B4-BE49-F238E27FC236}">
                <a16:creationId xmlns:a16="http://schemas.microsoft.com/office/drawing/2014/main" id="{6E626400-4A9E-40A8-9CF0-259BA2DE4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966788"/>
            <a:ext cx="8075612" cy="3170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&lt;String&gt; </a:t>
            </a: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20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20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&lt;String&gt;();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"3"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"3"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"1"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.add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"2"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"first element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.first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"last element</a:t>
            </a:r>
            <a:r>
              <a:rPr lang="zh-TW" altLang="en-US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.last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  <a:endParaRPr lang="en-US" altLang="zh-TW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20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println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treeset</a:t>
            </a:r>
            <a:r>
              <a:rPr lang="en-US" altLang="zh-TW" sz="20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.contains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20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"4"</a:t>
            </a:r>
            <a:r>
              <a:rPr lang="en-US" altLang="zh-TW" sz="20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20485" name="矩形 7">
            <a:extLst>
              <a:ext uri="{FF2B5EF4-FFF2-40B4-BE49-F238E27FC236}">
                <a16:creationId xmlns:a16="http://schemas.microsoft.com/office/drawing/2014/main" id="{9C005EFD-347D-4DDE-8716-69936B490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437063"/>
            <a:ext cx="2808684" cy="163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[1, 2, 3]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first element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last element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false</a:t>
            </a:r>
            <a:endParaRPr lang="zh-TW" altLang="en-US" sz="20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F38081-F36E-450C-8A24-45DAD1767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38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40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>
            <a:extLst>
              <a:ext uri="{FF2B5EF4-FFF2-40B4-BE49-F238E27FC236}">
                <a16:creationId xmlns:a16="http://schemas.microsoft.com/office/drawing/2014/main" id="{1B043D74-78D8-4C8D-9651-905A92A58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4800"/>
            <a:ext cx="7777163" cy="503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Map (</a:t>
            </a: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TreeMap</a:t>
            </a: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HashMap)</a:t>
            </a:r>
          </a:p>
        </p:txBody>
      </p:sp>
      <p:graphicFrame>
        <p:nvGraphicFramePr>
          <p:cNvPr id="256003" name="Group 3">
            <a:extLst>
              <a:ext uri="{FF2B5EF4-FFF2-40B4-BE49-F238E27FC236}">
                <a16:creationId xmlns:a16="http://schemas.microsoft.com/office/drawing/2014/main" id="{A76F3A57-3D98-4ACB-8604-49076758FE15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768475"/>
          <a:ext cx="8064500" cy="4677667"/>
        </p:xfrm>
        <a:graphic>
          <a:graphicData uri="http://schemas.openxmlformats.org/drawingml/2006/table">
            <a:tbl>
              <a:tblPr/>
              <a:tblGrid>
                <a:gridCol w="2881312">
                  <a:extLst>
                    <a:ext uri="{9D8B030D-6E8A-4147-A177-3AD203B41FA5}">
                      <a16:colId xmlns:a16="http://schemas.microsoft.com/office/drawing/2014/main" val="3831060644"/>
                    </a:ext>
                  </a:extLst>
                </a:gridCol>
                <a:gridCol w="5183188">
                  <a:extLst>
                    <a:ext uri="{9D8B030D-6E8A-4147-A177-3AD203B41FA5}">
                      <a16:colId xmlns:a16="http://schemas.microsoft.com/office/drawing/2014/main" val="2498333613"/>
                    </a:ext>
                  </a:extLst>
                </a:gridCol>
              </a:tblGrid>
              <a:tr h="6949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put(Key, Value)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putAll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(Collection)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an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add a set of objects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513697"/>
                  </a:ext>
                </a:extLst>
              </a:tr>
              <a:tr h="3952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clear()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593840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isEmpty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087613"/>
                  </a:ext>
                </a:extLst>
              </a:tr>
              <a:tr h="7604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containsKey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(Key)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containsValue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(Value)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 key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check if a value exist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2327649"/>
                  </a:ext>
                </a:extLst>
              </a:tr>
              <a:tr h="7604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keySet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values()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the key set of map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get the value set of map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448146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iterator()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402017"/>
                  </a:ext>
                </a:extLst>
              </a:tr>
              <a:tr h="6953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remove(Key)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remove(Key, Value)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the mapping for this key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remove the mapping for specified key and value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155117"/>
                  </a:ext>
                </a:extLst>
              </a:tr>
              <a:tr h="365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toString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361855"/>
                  </a:ext>
                </a:extLst>
              </a:tr>
            </a:tbl>
          </a:graphicData>
        </a:graphic>
      </p:graphicFrame>
      <p:sp>
        <p:nvSpPr>
          <p:cNvPr id="22558" name="矩形 1">
            <a:extLst>
              <a:ext uri="{FF2B5EF4-FFF2-40B4-BE49-F238E27FC236}">
                <a16:creationId xmlns:a16="http://schemas.microsoft.com/office/drawing/2014/main" id="{3499BFBB-0104-49CD-A05F-183CFB0F7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808038"/>
            <a:ext cx="5345113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TreeMap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 can output a sorted iterator on key set.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ea typeface="Gungsuh" panose="020B0503020000020004" pitchFamily="18" charset="-127"/>
                <a:cs typeface="Times New Roman" panose="02020603050405020304" pitchFamily="18" charset="0"/>
              </a:rPr>
              <a:t>O(log n)-time operators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21DDA64-CF16-4783-9042-362CCDBB4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39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26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64CCCE2-5730-4F7F-9EA3-A9BCEBED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BFCDCD39-BCF3-442C-BD1D-B411E3A46554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Text Box 2">
            <a:extLst>
              <a:ext uri="{FF2B5EF4-FFF2-40B4-BE49-F238E27FC236}">
                <a16:creationId xmlns:a16="http://schemas.microsoft.com/office/drawing/2014/main" id="{94C0E88C-A0CD-418D-9894-96CA27E91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981075"/>
            <a:ext cx="8425308" cy="25853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vector&lt;int&gt; v;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int x;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while (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cin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&gt;&gt; x)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v.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push_back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(x);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"total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v.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size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" input elements."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sort(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v.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begin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(),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v.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end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for (int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= 0;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v.size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++)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b="1" dirty="0">
                <a:latin typeface="Consolas" panose="020B0609020204030204" pitchFamily="49" charset="0"/>
                <a:ea typeface="標楷體" panose="03000509000000000000" pitchFamily="65" charset="-120"/>
              </a:rPr>
              <a:t>v</a:t>
            </a:r>
            <a:r>
              <a:rPr lang="en-US" altLang="zh-TW" sz="20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[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]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", ";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6B64ACBE-D17B-4875-B7C2-92A7EDDFF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574675"/>
          </a:xfrm>
          <a:noFill/>
        </p:spPr>
        <p:txBody>
          <a:bodyPr anchor="ctr"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&lt;vector&gt;</a:t>
            </a:r>
          </a:p>
        </p:txBody>
      </p:sp>
      <p:sp>
        <p:nvSpPr>
          <p:cNvPr id="40966" name="Text Box 4">
            <a:extLst>
              <a:ext uri="{FF2B5EF4-FFF2-40B4-BE49-F238E27FC236}">
                <a16:creationId xmlns:a16="http://schemas.microsoft.com/office/drawing/2014/main" id="{097E2F27-7961-4E93-A00C-FC15C2F5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861048"/>
            <a:ext cx="6048375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3 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5 7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2000" dirty="0" smtClean="0">
              <a:solidFill>
                <a:srgbClr val="00B05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smtClean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</a:t>
            </a: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Outputs</a:t>
            </a:r>
            <a:endParaRPr lang="en-US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total 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5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 input elements.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0, 1, 3, 5, 7,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3">
            <a:extLst>
              <a:ext uri="{FF2B5EF4-FFF2-40B4-BE49-F238E27FC236}">
                <a16:creationId xmlns:a16="http://schemas.microsoft.com/office/drawing/2014/main" id="{063637E8-5663-4302-9D0D-56070AC9F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0038"/>
            <a:ext cx="7632700" cy="574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TreeMap</a:t>
            </a: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4580" name="矩形 1">
            <a:extLst>
              <a:ext uri="{FF2B5EF4-FFF2-40B4-BE49-F238E27FC236}">
                <a16:creationId xmlns:a16="http://schemas.microsoft.com/office/drawing/2014/main" id="{2C07F494-A0BF-46A1-9A22-BB866D30E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836712"/>
            <a:ext cx="8029575" cy="34163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Map&lt;String, Integer&gt; 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&lt;String, Integer&gt;();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.put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24);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.put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Ccc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31);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.put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Bbb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72);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"Size</a:t>
            </a:r>
            <a:r>
              <a:rPr lang="zh-TW" altLang="en-US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.size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"key</a:t>
            </a:r>
            <a:r>
              <a:rPr lang="zh-TW" altLang="en-US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18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Value</a:t>
            </a:r>
            <a:r>
              <a:rPr lang="zh-TW" altLang="en-US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.get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.containsKey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Ddd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.containsValue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(31));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.keySet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.values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  <a:endParaRPr lang="zh-TW" altLang="en-US" sz="18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sp>
        <p:nvSpPr>
          <p:cNvPr id="24581" name="矩形 8">
            <a:extLst>
              <a:ext uri="{FF2B5EF4-FFF2-40B4-BE49-F238E27FC236}">
                <a16:creationId xmlns:a16="http://schemas.microsoft.com/office/drawing/2014/main" id="{943419C3-9435-4E23-95D2-5D4B6D869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4258831"/>
            <a:ext cx="3744913" cy="25545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{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=24,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Bbb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=72,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Ccc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=31}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Size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key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Value</a:t>
            </a:r>
            <a:r>
              <a:rPr lang="zh-TW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24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false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true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Aaa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Bbb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20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Ccc</a:t>
            </a: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[24, 72, 31]</a:t>
            </a:r>
            <a:endParaRPr lang="zh-TW" altLang="en-US" sz="20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4DC7A-6DEA-4A0E-9A6C-40A9CB27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40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022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3">
            <a:extLst>
              <a:ext uri="{FF2B5EF4-FFF2-40B4-BE49-F238E27FC236}">
                <a16:creationId xmlns:a16="http://schemas.microsoft.com/office/drawing/2014/main" id="{063637E8-5663-4302-9D0D-56070AC9F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4825" y="300038"/>
            <a:ext cx="7632700" cy="574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 err="1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UVa</a:t>
            </a:r>
            <a:r>
              <a:rPr lang="en-US" altLang="zh-TW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10420 (CPE 19/03/26)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6628" name="圖片 2">
            <a:extLst>
              <a:ext uri="{FF2B5EF4-FFF2-40B4-BE49-F238E27FC236}">
                <a16:creationId xmlns:a16="http://schemas.microsoft.com/office/drawing/2014/main" id="{36D81385-0ED6-4E2C-A198-E5A34FC366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964" y="4548188"/>
            <a:ext cx="2219325" cy="1552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9" name="圖片 3">
            <a:extLst>
              <a:ext uri="{FF2B5EF4-FFF2-40B4-BE49-F238E27FC236}">
                <a16:creationId xmlns:a16="http://schemas.microsoft.com/office/drawing/2014/main" id="{B1B3F4F9-E4D4-405E-86EE-C551AE4E20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927" y="4548188"/>
            <a:ext cx="2047875" cy="1019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0" name="矩形 9">
            <a:extLst>
              <a:ext uri="{FF2B5EF4-FFF2-40B4-BE49-F238E27FC236}">
                <a16:creationId xmlns:a16="http://schemas.microsoft.com/office/drawing/2014/main" id="{20DEB240-FFF7-4C4A-9CD1-1427059D4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908050"/>
            <a:ext cx="7839075" cy="3416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Map&lt;String, Integer&gt; </a:t>
            </a: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TreeMap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&lt;String, Integer&gt;();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while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(</a:t>
            </a:r>
            <a:r>
              <a:rPr lang="en-US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-- &gt; 0)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  String[] 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sc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.nextLine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().split(</a:t>
            </a:r>
            <a:r>
              <a:rPr lang="en-US" altLang="zh-TW" sz="18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"\\s+"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  if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(!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.containsKey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[0]))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.put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[0], 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  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.put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[0], 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.get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[0]) + 1);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for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(String </a:t>
            </a:r>
            <a:r>
              <a:rPr lang="en-US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: 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.keySet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  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 "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num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.get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9" name="矩形 9">
            <a:extLst>
              <a:ext uri="{FF2B5EF4-FFF2-40B4-BE49-F238E27FC236}">
                <a16:creationId xmlns:a16="http://schemas.microsoft.com/office/drawing/2014/main" id="{B362A688-97AF-433E-AD34-348CA20CD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405" y="4548188"/>
            <a:ext cx="3276600" cy="14773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Question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b="1" dirty="0">
              <a:solidFill>
                <a:srgbClr val="FF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count the total number of a country (first word of each line)</a:t>
            </a: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441F061B-EE83-458E-99DF-F706A64C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41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42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矩形 7">
            <a:extLst>
              <a:ext uri="{FF2B5EF4-FFF2-40B4-BE49-F238E27FC236}">
                <a16:creationId xmlns:a16="http://schemas.microsoft.com/office/drawing/2014/main" id="{6971FFD1-50B0-42A7-B996-1EF4F439B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50" y="3284538"/>
            <a:ext cx="8470900" cy="18158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int</a:t>
            </a:r>
            <a:r>
              <a:rPr lang="en-US" altLang="zh-TW" sz="16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[] </a:t>
            </a:r>
            <a:r>
              <a:rPr lang="en-US" altLang="zh-TW" sz="16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{5, 7, 1, 3, 9};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</a:t>
            </a:r>
            <a:r>
              <a:rPr lang="en-US" altLang="zh-TW" sz="16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sort</a:t>
            </a:r>
            <a:r>
              <a:rPr lang="en-US" altLang="zh-TW" sz="16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Arrays.toString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"index of %d is %d\n"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3, 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Arrays.binarySearch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(arr1, 3)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TW" sz="16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int</a:t>
            </a:r>
            <a:r>
              <a:rPr lang="en-US" altLang="zh-TW" sz="16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6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</a:t>
            </a:r>
            <a:r>
              <a:rPr lang="en-US" altLang="zh-TW" sz="16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binarySearch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(arr1,4);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"index of %d is %d\n"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4, index);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"index of the first larger element is %d\n"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~index);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58AB74ED-D82A-466D-A9D7-7A7052DA4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Sorting / Searching in Java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1543" name="Group 55">
            <a:extLst>
              <a:ext uri="{FF2B5EF4-FFF2-40B4-BE49-F238E27FC236}">
                <a16:creationId xmlns:a16="http://schemas.microsoft.com/office/drawing/2014/main" id="{26E1AAEE-2512-4610-AB9D-4A588EDC1435}"/>
              </a:ext>
            </a:extLst>
          </p:cNvPr>
          <p:cNvGraphicFramePr>
            <a:graphicFrameLocks noGrp="1"/>
          </p:cNvGraphicFramePr>
          <p:nvPr/>
        </p:nvGraphicFramePr>
        <p:xfrm>
          <a:off x="336550" y="910354"/>
          <a:ext cx="8699946" cy="2122487"/>
        </p:xfrm>
        <a:graphic>
          <a:graphicData uri="http://schemas.openxmlformats.org/drawingml/2006/table">
            <a:tbl>
              <a:tblPr/>
              <a:tblGrid>
                <a:gridCol w="2974558">
                  <a:extLst>
                    <a:ext uri="{9D8B030D-6E8A-4147-A177-3AD203B41FA5}">
                      <a16:colId xmlns:a16="http://schemas.microsoft.com/office/drawing/2014/main" val="2642780459"/>
                    </a:ext>
                  </a:extLst>
                </a:gridCol>
                <a:gridCol w="5725388">
                  <a:extLst>
                    <a:ext uri="{9D8B030D-6E8A-4147-A177-3AD203B41FA5}">
                      <a16:colId xmlns:a16="http://schemas.microsoft.com/office/drawing/2014/main" val="3153862770"/>
                    </a:ext>
                  </a:extLst>
                </a:gridCol>
              </a:tblGrid>
              <a:tr h="6951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Arrays.sort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Collections.sort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Sorting on array /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107610"/>
                  </a:ext>
                </a:extLst>
              </a:tr>
              <a:tr h="695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Arrays.binarySearch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Collections.binarySearch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Searching on array /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(if not found, return the index to insert)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52551"/>
                  </a:ext>
                </a:extLst>
              </a:tr>
              <a:tr h="3658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Collections.reverse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Reverse the List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944392"/>
                  </a:ext>
                </a:extLst>
              </a:tr>
              <a:tr h="3658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Arrays.asList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Treat an array as a List object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0886695"/>
                  </a:ext>
                </a:extLst>
              </a:tr>
            </a:tbl>
          </a:graphicData>
        </a:graphic>
      </p:graphicFrame>
      <p:sp>
        <p:nvSpPr>
          <p:cNvPr id="28694" name="矩形 1">
            <a:extLst>
              <a:ext uri="{FF2B5EF4-FFF2-40B4-BE49-F238E27FC236}">
                <a16:creationId xmlns:a16="http://schemas.microsoft.com/office/drawing/2014/main" id="{4731DF1C-6469-45C1-AD55-4D9D6F2EB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3429000"/>
            <a:ext cx="2301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b="1" i="1">
                <a:solidFill>
                  <a:srgbClr val="C09C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return (-ins-1)</a:t>
            </a:r>
            <a:endParaRPr lang="zh-TW" altLang="en-US" sz="2000">
              <a:solidFill>
                <a:srgbClr val="C09C00"/>
              </a:solidFill>
              <a:ea typeface="Gungsuh" panose="020B0503020000020004" pitchFamily="18" charset="-127"/>
            </a:endParaRPr>
          </a:p>
        </p:txBody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E8FA1C96-35B7-4FBE-8FC9-ADFD75CCD4A3}"/>
              </a:ext>
            </a:extLst>
          </p:cNvPr>
          <p:cNvSpPr/>
          <p:nvPr/>
        </p:nvSpPr>
        <p:spPr bwMode="auto">
          <a:xfrm>
            <a:off x="7345363" y="2276872"/>
            <a:ext cx="582612" cy="1091803"/>
          </a:xfrm>
          <a:custGeom>
            <a:avLst/>
            <a:gdLst>
              <a:gd name="connsiteX0" fmla="*/ 0 w 581722"/>
              <a:gd name="connsiteY0" fmla="*/ 0 h 942975"/>
              <a:gd name="connsiteX1" fmla="*/ 561975 w 581722"/>
              <a:gd name="connsiteY1" fmla="*/ 371475 h 942975"/>
              <a:gd name="connsiteX2" fmla="*/ 400050 w 581722"/>
              <a:gd name="connsiteY2" fmla="*/ 942975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1722" h="942975">
                <a:moveTo>
                  <a:pt x="0" y="0"/>
                </a:moveTo>
                <a:cubicBezTo>
                  <a:pt x="247650" y="107156"/>
                  <a:pt x="495300" y="214313"/>
                  <a:pt x="561975" y="371475"/>
                </a:cubicBezTo>
                <a:cubicBezTo>
                  <a:pt x="628650" y="528637"/>
                  <a:pt x="514350" y="735806"/>
                  <a:pt x="400050" y="942975"/>
                </a:cubicBezTo>
              </a:path>
            </a:pathLst>
          </a:custGeom>
          <a:noFill/>
          <a:ln w="28575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>
              <a:defRPr/>
            </a:pPr>
            <a:endParaRPr lang="zh-TW" altLang="en-US" dirty="0">
              <a:solidFill>
                <a:srgbClr val="000000"/>
              </a:solidFill>
              <a:ea typeface="Gungsuh" panose="02030600000101010101" pitchFamily="18" charset="-127"/>
            </a:endParaRPr>
          </a:p>
        </p:txBody>
      </p:sp>
      <p:sp>
        <p:nvSpPr>
          <p:cNvPr id="28696" name="矩形 15">
            <a:extLst>
              <a:ext uri="{FF2B5EF4-FFF2-40B4-BE49-F238E27FC236}">
                <a16:creationId xmlns:a16="http://schemas.microsoft.com/office/drawing/2014/main" id="{8B8C199B-42CA-4477-A22E-6C418BAF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50" y="5192712"/>
            <a:ext cx="7008813" cy="1476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[1, 3, 5, 7, 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 of 3 is 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 of 4 is -3  // -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2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-1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 of the first larger element is 2</a:t>
            </a:r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4515A395-DAE8-40B6-A1FA-A3E587D2A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42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585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矩形 1">
            <a:extLst>
              <a:ext uri="{FF2B5EF4-FFF2-40B4-BE49-F238E27FC236}">
                <a16:creationId xmlns:a16="http://schemas.microsoft.com/office/drawing/2014/main" id="{9303AEB2-2B06-4867-9D8D-6A2BE97B9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549275"/>
            <a:ext cx="8858250" cy="2800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String[] </a:t>
            </a:r>
            <a:r>
              <a:rPr lang="en-US" altLang="zh-TW" sz="16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{</a:t>
            </a:r>
            <a:r>
              <a:rPr lang="en-US" altLang="zh-TW" sz="16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"A"</a:t>
            </a: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"C"</a:t>
            </a: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"D"</a:t>
            </a: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"B"</a:t>
            </a:r>
            <a:r>
              <a:rPr lang="en-US" altLang="zh-TW" sz="16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};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Arrays.toString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  <a:endParaRPr lang="zh-TW" altLang="en-US" sz="16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sort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"\</a:t>
            </a:r>
            <a:r>
              <a:rPr lang="en-US" altLang="zh-TW" sz="16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nSort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: 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Arrays.toString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6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"Index of %s is %d\n"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"C"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Arrays.binarySearch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(arr1, "C")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6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Collections.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reverse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Arrays.asList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"\</a:t>
            </a:r>
            <a:r>
              <a:rPr lang="en-US" altLang="zh-TW" sz="1600" b="1" i="1" dirty="0" err="1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nReverse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: 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+ 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Arrays.toString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arr1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6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6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6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"Index of %s is %d\n"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"C"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</a:t>
            </a:r>
            <a:r>
              <a:rPr lang="en-US" altLang="zh-TW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Arrays.binarySearch</a:t>
            </a:r>
            <a:r>
              <a:rPr lang="en-US" altLang="zh-TW" sz="1600" b="1" i="1" dirty="0">
                <a:solidFill>
                  <a:srgbClr val="FF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(arr1, "C")</a:t>
            </a:r>
            <a:r>
              <a:rPr lang="en-US" altLang="zh-TW" sz="16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);</a:t>
            </a:r>
            <a:endParaRPr lang="zh-TW" altLang="en-US" sz="16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30724" name="矩形 6">
            <a:extLst>
              <a:ext uri="{FF2B5EF4-FFF2-40B4-BE49-F238E27FC236}">
                <a16:creationId xmlns:a16="http://schemas.microsoft.com/office/drawing/2014/main" id="{0B4E7DCD-1444-4673-96FF-3347F094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519488"/>
            <a:ext cx="2484438" cy="2862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[A, C, D, B]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Sort: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[A, B, C, D]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 of C is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Reverse: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[D, C, B, A]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Index of C is 1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A38C9732-E94F-4306-8991-E9B70664A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43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822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>
            <a:extLst>
              <a:ext uri="{FF2B5EF4-FFF2-40B4-BE49-F238E27FC236}">
                <a16:creationId xmlns:a16="http://schemas.microsoft.com/office/drawing/2014/main" id="{F40EDDE0-9AFC-4C40-A37C-B29C0C631F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4688" y="225425"/>
            <a:ext cx="7794625" cy="674688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BigInteger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7507" name="Group 3">
            <a:extLst>
              <a:ext uri="{FF2B5EF4-FFF2-40B4-BE49-F238E27FC236}">
                <a16:creationId xmlns:a16="http://schemas.microsoft.com/office/drawing/2014/main" id="{FD0AA271-A20B-4F12-A68A-4514476FD468}"/>
              </a:ext>
            </a:extLst>
          </p:cNvPr>
          <p:cNvGraphicFramePr>
            <a:graphicFrameLocks noGrp="1"/>
          </p:cNvGraphicFramePr>
          <p:nvPr/>
        </p:nvGraphicFramePr>
        <p:xfrm>
          <a:off x="530350" y="1052513"/>
          <a:ext cx="8083301" cy="5407112"/>
        </p:xfrm>
        <a:graphic>
          <a:graphicData uri="http://schemas.openxmlformats.org/drawingml/2006/table">
            <a:tbl>
              <a:tblPr/>
              <a:tblGrid>
                <a:gridCol w="3006080">
                  <a:extLst>
                    <a:ext uri="{9D8B030D-6E8A-4147-A177-3AD203B41FA5}">
                      <a16:colId xmlns:a16="http://schemas.microsoft.com/office/drawing/2014/main" val="3969171160"/>
                    </a:ext>
                  </a:extLst>
                </a:gridCol>
                <a:gridCol w="5077221">
                  <a:extLst>
                    <a:ext uri="{9D8B030D-6E8A-4147-A177-3AD203B41FA5}">
                      <a16:colId xmlns:a16="http://schemas.microsoft.com/office/drawing/2014/main" val="4060380665"/>
                    </a:ext>
                  </a:extLst>
                </a:gridCol>
              </a:tblGrid>
              <a:tr h="6034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new BigInteger(String)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BigInteger.valueOf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(long)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String / int  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  BigInteger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404937"/>
                  </a:ext>
                </a:extLst>
              </a:tr>
              <a:tr h="6034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toString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intValue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BigInteger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String / int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770331"/>
                  </a:ext>
                </a:extLst>
              </a:tr>
              <a:tr h="16519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.add()</a:t>
                      </a:r>
                      <a:b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</a:b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.subtract()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.multiply()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.divide()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.mod()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.remainder()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arithmetic operators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the parameter is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BigInteger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470973"/>
                  </a:ext>
                </a:extLst>
              </a:tr>
              <a:tr h="8717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gcd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.pow()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isProbablePrime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special arithmetic operators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the parameter is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BigInteger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765584"/>
                  </a:ext>
                </a:extLst>
              </a:tr>
              <a:tr h="167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.and()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.or()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.not()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xor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setBit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.</a:t>
                      </a:r>
                      <a:r>
                        <a:rPr kumimoji="1" lang="en-US" altLang="zh-TW" sz="1600" kern="12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shiftLeft</a:t>
                      </a:r>
                      <a:r>
                        <a:rPr kumimoji="1" lang="en-US" altLang="zh-TW" sz="16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Gungsuh" panose="02030600000101010101" pitchFamily="18" charset="-127"/>
                          <a:cs typeface="+mn-cs"/>
                        </a:rPr>
                        <a:t>()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bit-wise operators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the parameter is 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  <a:sym typeface="Wingdings" panose="05000000000000000000" pitchFamily="2" charset="2"/>
                        </a:rPr>
                        <a:t>BigInteger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421009"/>
                  </a:ext>
                </a:extLst>
              </a:tr>
            </a:tbl>
          </a:graphicData>
        </a:graphic>
      </p:graphicFrame>
      <p:sp>
        <p:nvSpPr>
          <p:cNvPr id="32792" name="矩形 5">
            <a:extLst>
              <a:ext uri="{FF2B5EF4-FFF2-40B4-BE49-F238E27FC236}">
                <a16:creationId xmlns:a16="http://schemas.microsoft.com/office/drawing/2014/main" id="{5A0C8958-D94D-4E70-85E0-8D85BD2AA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0" y="422275"/>
            <a:ext cx="27178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java.math.BigInteger</a:t>
            </a:r>
            <a:endParaRPr lang="zh-TW" altLang="en-US" sz="180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7915DF-592A-4342-A08A-4FB1F0D9C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44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61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C109BEF9-714F-43A8-96FB-5505CEDAB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300038"/>
            <a:ext cx="76327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33CC"/>
              </a:buClr>
            </a:pPr>
            <a:r>
              <a:rPr lang="en-US" altLang="zh-TW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UVa</a:t>
            </a:r>
            <a:r>
              <a:rPr lang="en-US" altLang="zh-TW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10106</a:t>
            </a:r>
          </a:p>
        </p:txBody>
      </p:sp>
      <p:sp>
        <p:nvSpPr>
          <p:cNvPr id="34820" name="矩形 6">
            <a:extLst>
              <a:ext uri="{FF2B5EF4-FFF2-40B4-BE49-F238E27FC236}">
                <a16:creationId xmlns:a16="http://schemas.microsoft.com/office/drawing/2014/main" id="{5F9245C9-628C-4FAE-B4E8-81CE0E3C1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1063625"/>
            <a:ext cx="6810375" cy="1476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while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(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sc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.hasNext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X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sc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.nextLine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Y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new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sc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.nextLine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System.</a:t>
            </a:r>
            <a:r>
              <a:rPr lang="en-US" altLang="zh-TW" sz="1800" b="1" i="1" dirty="0" err="1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.println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X</a:t>
            </a:r>
            <a:r>
              <a:rPr lang="en-US" altLang="zh-TW" sz="1800" b="1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.multiply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b="1" i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Y</a:t>
            </a:r>
            <a:r>
              <a:rPr lang="en-US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}</a:t>
            </a:r>
            <a:endParaRPr lang="zh-TW" altLang="en-US" sz="18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pic>
        <p:nvPicPr>
          <p:cNvPr id="34821" name="圖片 7">
            <a:extLst>
              <a:ext uri="{FF2B5EF4-FFF2-40B4-BE49-F238E27FC236}">
                <a16:creationId xmlns:a16="http://schemas.microsoft.com/office/drawing/2014/main" id="{C041E7DE-3B61-4A6A-9389-49782E9108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2806700"/>
            <a:ext cx="3138488" cy="3021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E913BA-8D2E-4DA7-B9BE-E8BDCDA97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45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424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矩形 2">
            <a:extLst>
              <a:ext uri="{FF2B5EF4-FFF2-40B4-BE49-F238E27FC236}">
                <a16:creationId xmlns:a16="http://schemas.microsoft.com/office/drawing/2014/main" id="{57625DE1-C29F-4397-BF19-E4DBF0505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1077913"/>
            <a:ext cx="8578850" cy="3140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static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factorial(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int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l-NL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BigInteger </a:t>
            </a:r>
            <a:r>
              <a:rPr lang="nl-NL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result</a:t>
            </a:r>
            <a:r>
              <a:rPr lang="nl-NL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BigInteger.</a:t>
            </a:r>
            <a:r>
              <a:rPr lang="nl-NL" altLang="zh-TW" sz="18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valueOf(1);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n-NO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for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(</a:t>
            </a:r>
            <a:r>
              <a:rPr lang="nn-NO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int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nn-NO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2; </a:t>
            </a:r>
            <a:r>
              <a:rPr lang="nn-NO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&lt;= </a:t>
            </a:r>
            <a:r>
              <a:rPr lang="nn-NO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n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; </a:t>
            </a:r>
            <a:r>
              <a:rPr lang="nn-NO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</a:t>
            </a:r>
            <a:r>
              <a:rPr lang="nn-NO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++)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	result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= </a:t>
            </a:r>
            <a:r>
              <a:rPr lang="en-US" altLang="zh-TW" sz="1800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result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.multiply</a:t>
            </a: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BigInteger.</a:t>
            </a:r>
            <a:r>
              <a:rPr lang="en-US" altLang="zh-TW" sz="1800" i="1" dirty="0" err="1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valueOf</a:t>
            </a:r>
            <a:r>
              <a:rPr lang="en-US" altLang="zh-TW" sz="18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(</a:t>
            </a:r>
            <a:r>
              <a:rPr lang="en-US" altLang="zh-TW" sz="1800" i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i</a:t>
            </a:r>
            <a:r>
              <a:rPr lang="en-US" altLang="zh-TW" sz="1800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	return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result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Consolas" panose="020B0609020204030204" pitchFamily="49" charset="0"/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public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static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</a:t>
            </a:r>
            <a:r>
              <a:rPr lang="en-US" altLang="zh-TW" sz="1800" b="1" dirty="0">
                <a:solidFill>
                  <a:srgbClr val="7F0055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void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main(String[] </a:t>
            </a:r>
            <a:r>
              <a:rPr lang="en-US" altLang="zh-TW" sz="1800" b="1" dirty="0" err="1">
                <a:solidFill>
                  <a:srgbClr val="6A3E3E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args</a:t>
            </a:r>
            <a:r>
              <a:rPr lang="en-US" altLang="zh-TW" sz="1800" b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t-BR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  System.</a:t>
            </a:r>
            <a:r>
              <a:rPr lang="pt-BR" altLang="zh-TW" sz="1800" b="1" i="1" dirty="0">
                <a:solidFill>
                  <a:srgbClr val="0000C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</a:t>
            </a:r>
            <a:r>
              <a:rPr lang="pt-BR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.printf(</a:t>
            </a:r>
            <a:r>
              <a:rPr lang="pt-BR" altLang="zh-TW" sz="1800" b="1" i="1" dirty="0">
                <a:solidFill>
                  <a:srgbClr val="2A00FF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"%d! = %s\n"</a:t>
            </a:r>
            <a:r>
              <a:rPr lang="pt-BR" altLang="zh-TW" sz="1800" b="1" i="1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, 100, factorial(100).toString());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}</a:t>
            </a:r>
            <a:endParaRPr lang="zh-TW" altLang="en-US" sz="18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sp>
        <p:nvSpPr>
          <p:cNvPr id="36868" name="矩形 8">
            <a:extLst>
              <a:ext uri="{FF2B5EF4-FFF2-40B4-BE49-F238E27FC236}">
                <a16:creationId xmlns:a16="http://schemas.microsoft.com/office/drawing/2014/main" id="{16C9A751-FF0C-46D8-B8EF-8F2970492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4381500"/>
            <a:ext cx="8578850" cy="175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solidFill>
                  <a:srgbClr val="00000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100! = 93326215443944152681699238856266700490715968264381621468592963895217599993229915608941463976156518286253697920827223758251185210916864000000000000000000000000</a:t>
            </a:r>
            <a:endParaRPr lang="zh-TW" altLang="en-US" sz="1800" dirty="0">
              <a:solidFill>
                <a:srgbClr val="000000"/>
              </a:solidFill>
              <a:ea typeface="Gungsuh" panose="020B0503020000020004" pitchFamily="18" charset="-127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solidFill>
                <a:srgbClr val="000000"/>
              </a:solidFill>
              <a:ea typeface="Gungsuh" panose="020B0503020000020004" pitchFamily="18" charset="-127"/>
            </a:endParaRP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706CF995-2622-4FB5-ABC9-8DCD89694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300038"/>
            <a:ext cx="76327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33CC"/>
              </a:buClr>
            </a:pPr>
            <a:r>
              <a:rPr lang="en-US" altLang="zh-TW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UVa 623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49DA5F-882F-49BE-AC37-8155C340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 dirty="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 dirty="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r>
              <a:rPr kumimoji="0" lang="en-US" altLang="zh-TW" sz="1400" dirty="0" smtClean="0">
                <a:solidFill>
                  <a:schemeClr val="accent1"/>
                </a:solidFill>
                <a:ea typeface="新細明體" panose="02020500000000000000" pitchFamily="18" charset="-120"/>
              </a:rPr>
              <a:t>46</a:t>
            </a:r>
            <a:endParaRPr kumimoji="0" lang="en-US" altLang="zh-TW" sz="1400" dirty="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35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投影片編號版面配置區 5">
            <a:extLst>
              <a:ext uri="{FF2B5EF4-FFF2-40B4-BE49-F238E27FC236}">
                <a16:creationId xmlns:a16="http://schemas.microsoft.com/office/drawing/2014/main" id="{283B1E91-8B5D-412A-8B06-0CC8B6466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2E9D6B4D-A136-4AFE-B8D6-39AA6FD7B840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47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E9562F3A-EC91-429B-93B2-4E73968F8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>
                <a:latin typeface="Times New Roman" panose="02020603050405020304" pitchFamily="18" charset="0"/>
                <a:cs typeface="Times New Roman" panose="02020603050405020304" pitchFamily="18" charset="0"/>
              </a:rPr>
              <a:t>Debug (C / C++ / Java)</a:t>
            </a:r>
            <a:endParaRPr lang="zh-TW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493" name="Rectangle 3">
            <a:extLst>
              <a:ext uri="{FF2B5EF4-FFF2-40B4-BE49-F238E27FC236}">
                <a16:creationId xmlns:a16="http://schemas.microsoft.com/office/drawing/2014/main" id="{0CA92654-9504-4D13-98C3-FD478FDE5D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908050"/>
            <a:ext cx="7770813" cy="1368425"/>
          </a:xfrm>
        </p:spPr>
        <p:txBody>
          <a:bodyPr/>
          <a:lstStyle/>
          <a:p>
            <a:pPr eaLnBrk="1" hangingPunct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Assertion: </a:t>
            </a:r>
            <a:b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 that all team members should know and obey.</a:t>
            </a:r>
            <a:b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Bugs made by inattention or stupid team members.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9556" name="Group 4">
            <a:extLst>
              <a:ext uri="{FF2B5EF4-FFF2-40B4-BE49-F238E27FC236}">
                <a16:creationId xmlns:a16="http://schemas.microsoft.com/office/drawing/2014/main" id="{74139625-5B31-4B28-BD66-D4642426E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744878"/>
              </p:ext>
            </p:extLst>
          </p:nvPr>
        </p:nvGraphicFramePr>
        <p:xfrm>
          <a:off x="1258888" y="2420938"/>
          <a:ext cx="6481464" cy="1189038"/>
        </p:xfrm>
        <a:graphic>
          <a:graphicData uri="http://schemas.openxmlformats.org/drawingml/2006/table">
            <a:tbl>
              <a:tblPr/>
              <a:tblGrid>
                <a:gridCol w="2083935">
                  <a:extLst>
                    <a:ext uri="{9D8B030D-6E8A-4147-A177-3AD203B41FA5}">
                      <a16:colId xmlns:a16="http://schemas.microsoft.com/office/drawing/2014/main" val="3302860428"/>
                    </a:ext>
                  </a:extLst>
                </a:gridCol>
                <a:gridCol w="4397529">
                  <a:extLst>
                    <a:ext uri="{9D8B030D-6E8A-4147-A177-3AD203B41FA5}">
                      <a16:colId xmlns:a16="http://schemas.microsoft.com/office/drawing/2014/main" val="920560486"/>
                    </a:ext>
                  </a:extLst>
                </a:gridCol>
              </a:tblGrid>
              <a:tr h="3963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#include &lt;assert.h&gt;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61023"/>
                  </a:ext>
                </a:extLst>
              </a:tr>
              <a:tr h="3963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C++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#include &lt;</a:t>
                      </a: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cassert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&gt;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963118"/>
                  </a:ext>
                </a:extLst>
              </a:tr>
              <a:tr h="3963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Java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build-in in J2SE 5.0 (JDK 1.5)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94961"/>
                  </a:ext>
                </a:extLst>
              </a:tr>
            </a:tbl>
          </a:graphicData>
        </a:graphic>
      </p:graphicFrame>
      <p:sp>
        <p:nvSpPr>
          <p:cNvPr id="63508" name="Text Box 18">
            <a:extLst>
              <a:ext uri="{FF2B5EF4-FFF2-40B4-BE49-F238E27FC236}">
                <a16:creationId xmlns:a16="http://schemas.microsoft.com/office/drawing/2014/main" id="{00903D87-5557-4539-8DD6-E3391A1A4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076700"/>
            <a:ext cx="4681264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int factorial(int n)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int result = 1;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for (int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= 2;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&lt;= n;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  result = result *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return result;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  <a:endParaRPr lang="zh-TW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sp>
        <p:nvSpPr>
          <p:cNvPr id="63509" name="Rectangle 19">
            <a:extLst>
              <a:ext uri="{FF2B5EF4-FFF2-40B4-BE49-F238E27FC236}">
                <a16:creationId xmlns:a16="http://schemas.microsoft.com/office/drawing/2014/main" id="{CF09324D-A386-4247-AE80-1CC7F0A28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192" y="4515644"/>
            <a:ext cx="244792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(-3) != ??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13! will overflow!!!</a:t>
            </a:r>
          </a:p>
        </p:txBody>
      </p:sp>
    </p:spTree>
    <p:extLst>
      <p:ext uri="{BB962C8B-B14F-4D97-AF65-F5344CB8AC3E}">
        <p14:creationId xmlns:p14="http://schemas.microsoft.com/office/powerpoint/2010/main" val="304376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87EF6C-0B56-4C65-96C6-0A0847D8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DA369A60-9291-4CFE-B9D9-302E7D4105B7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48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65540" name="Text Box 2">
            <a:extLst>
              <a:ext uri="{FF2B5EF4-FFF2-40B4-BE49-F238E27FC236}">
                <a16:creationId xmlns:a16="http://schemas.microsoft.com/office/drawing/2014/main" id="{3A160B16-B9A5-4618-8809-D85D09C9F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909" y="340158"/>
            <a:ext cx="3763392" cy="3471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-1 means error occurs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factorial(int n)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// 13! will overflow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if (n &gt;= 0 &amp;&amp; n &lt;= 12)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return -1;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int result = 1;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for (int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2;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&lt;= n;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result = result *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return result;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sp>
        <p:nvSpPr>
          <p:cNvPr id="65541" name="Text Box 3">
            <a:extLst>
              <a:ext uri="{FF2B5EF4-FFF2-40B4-BE49-F238E27FC236}">
                <a16:creationId xmlns:a16="http://schemas.microsoft.com/office/drawing/2014/main" id="{68B2F76A-14E9-41A6-9CCA-644D82E5E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4100" y="340158"/>
            <a:ext cx="3835400" cy="3471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Using assertion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#include &lt;</a:t>
            </a:r>
            <a:r>
              <a:rPr lang="en-US" altLang="zh-TW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assert.h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int factorial(int n)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// 13! will overflow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16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assert(n &gt;= 0 &amp;&amp; n &lt;= 12);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int result = 1;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for (int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= 2;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&lt;= n;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  result = result * </a:t>
            </a:r>
            <a:r>
              <a:rPr lang="en-US" altLang="zh-TW" sz="1600" dirty="0" err="1">
                <a:latin typeface="Consolas" panose="020B0609020204030204" pitchFamily="49" charset="0"/>
                <a:ea typeface="標楷體" panose="03000509000000000000" pitchFamily="65" charset="-120"/>
              </a:rPr>
              <a:t>i</a:t>
            </a: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  return result;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  <a:endParaRPr lang="zh-TW" altLang="en-US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sp>
        <p:nvSpPr>
          <p:cNvPr id="65542" name="Text Box 4">
            <a:extLst>
              <a:ext uri="{FF2B5EF4-FFF2-40B4-BE49-F238E27FC236}">
                <a16:creationId xmlns:a16="http://schemas.microsoft.com/office/drawing/2014/main" id="{5F28DC29-A732-4B84-96CC-E5FDBB73D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74" y="4581128"/>
            <a:ext cx="8824852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Assertion failed: n &gt;= 0 &amp;&amp; n &lt;= 12, file C:\test.cpp, line 11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This application has requested the Runtime to terminate it in an unusual way.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latin typeface="Consolas" panose="020B0609020204030204" pitchFamily="49" charset="0"/>
                <a:ea typeface="標楷體" panose="03000509000000000000" pitchFamily="65" charset="-120"/>
              </a:rPr>
              <a:t>Please contact the application's support team for more information.</a:t>
            </a:r>
            <a:endParaRPr lang="zh-TW" altLang="en-US" sz="16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103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64CCCE2-5730-4F7F-9EA3-A9BCEBED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BFCDCD39-BCF3-442C-BD1D-B411E3A46554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5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Text Box 2">
            <a:extLst>
              <a:ext uri="{FF2B5EF4-FFF2-40B4-BE49-F238E27FC236}">
                <a16:creationId xmlns:a16="http://schemas.microsoft.com/office/drawing/2014/main" id="{94C0E88C-A0CD-418D-9894-96CA27E91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196752"/>
            <a:ext cx="8425308" cy="31393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stack&lt;int&gt;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s;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(100);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(200);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(300);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"The size of stack: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size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"The top element: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top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queue&lt;int&gt;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q;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(100);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(200);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push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(300);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"The size of queue: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size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"The first element: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front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"The last element: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q.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back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6B64ACBE-D17B-4875-B7C2-92A7EDDFF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574675"/>
          </a:xfrm>
          <a:noFill/>
        </p:spPr>
        <p:txBody>
          <a:bodyPr anchor="ctr"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&lt;stack&gt;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&lt;queue&gt;</a:t>
            </a:r>
          </a:p>
        </p:txBody>
      </p:sp>
      <p:sp>
        <p:nvSpPr>
          <p:cNvPr id="40966" name="Text Box 4">
            <a:extLst>
              <a:ext uri="{FF2B5EF4-FFF2-40B4-BE49-F238E27FC236}">
                <a16:creationId xmlns:a16="http://schemas.microsoft.com/office/drawing/2014/main" id="{097E2F27-7961-4E93-A00C-FC15C2F5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9" y="4335582"/>
            <a:ext cx="3456756" cy="22467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r>
              <a:rPr lang="en-US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The size of stack: 3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The top element: 300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en-US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The size of queue: 3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The first element: 100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The last element: 300</a:t>
            </a: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41A20C27-EEC8-4981-AF76-4FF85115A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715262"/>
              </p:ext>
            </p:extLst>
          </p:nvPr>
        </p:nvGraphicFramePr>
        <p:xfrm>
          <a:off x="5004048" y="5229200"/>
          <a:ext cx="792087" cy="1353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val="2162013499"/>
                    </a:ext>
                  </a:extLst>
                </a:gridCol>
              </a:tblGrid>
              <a:tr h="45105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300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98733505"/>
                  </a:ext>
                </a:extLst>
              </a:tr>
              <a:tr h="45105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200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0440090"/>
                  </a:ext>
                </a:extLst>
              </a:tr>
              <a:tr h="45105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100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9438083"/>
                  </a:ext>
                </a:extLst>
              </a:tr>
            </a:tbl>
          </a:graphicData>
        </a:graphic>
      </p:graphicFrame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4B589A4C-8D9D-4183-A9B9-08064C9E0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693767"/>
              </p:ext>
            </p:extLst>
          </p:nvPr>
        </p:nvGraphicFramePr>
        <p:xfrm>
          <a:off x="6372200" y="5229200"/>
          <a:ext cx="2615952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984">
                  <a:extLst>
                    <a:ext uri="{9D8B030D-6E8A-4147-A177-3AD203B41FA5}">
                      <a16:colId xmlns:a16="http://schemas.microsoft.com/office/drawing/2014/main" val="773775927"/>
                    </a:ext>
                  </a:extLst>
                </a:gridCol>
                <a:gridCol w="871984">
                  <a:extLst>
                    <a:ext uri="{9D8B030D-6E8A-4147-A177-3AD203B41FA5}">
                      <a16:colId xmlns:a16="http://schemas.microsoft.com/office/drawing/2014/main" val="2810506859"/>
                    </a:ext>
                  </a:extLst>
                </a:gridCol>
                <a:gridCol w="871984">
                  <a:extLst>
                    <a:ext uri="{9D8B030D-6E8A-4147-A177-3AD203B41FA5}">
                      <a16:colId xmlns:a16="http://schemas.microsoft.com/office/drawing/2014/main" val="2851333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100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200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Consolas" panose="020B0609020204030204" pitchFamily="49" charset="0"/>
                        </a:rPr>
                        <a:t>300</a:t>
                      </a:r>
                      <a:endParaRPr lang="zh-TW" alt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5427990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B128F6E3-E841-4951-A88F-AA930972D6B0}"/>
              </a:ext>
            </a:extLst>
          </p:cNvPr>
          <p:cNvSpPr txBox="1"/>
          <p:nvPr/>
        </p:nvSpPr>
        <p:spPr>
          <a:xfrm>
            <a:off x="4932040" y="472514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onsolas" panose="020B0609020204030204" pitchFamily="49" charset="0"/>
              </a:rPr>
              <a:t>stack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0C453CD-1DBA-4042-8594-5BCBBA2B03C0}"/>
              </a:ext>
            </a:extLst>
          </p:cNvPr>
          <p:cNvSpPr txBox="1"/>
          <p:nvPr/>
        </p:nvSpPr>
        <p:spPr>
          <a:xfrm>
            <a:off x="7239637" y="472514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onsolas" panose="020B0609020204030204" pitchFamily="49" charset="0"/>
              </a:rPr>
              <a:t>queue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16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CBABAC1-DC11-41AB-8E94-63936D53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B278EFB3-7DED-495F-8D61-6613F65F740D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6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3012" name="Text Box 2">
            <a:extLst>
              <a:ext uri="{FF2B5EF4-FFF2-40B4-BE49-F238E27FC236}">
                <a16:creationId xmlns:a16="http://schemas.microsoft.com/office/drawing/2014/main" id="{BDE5B6DD-8D8C-4831-85DE-CD4B9B860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981075"/>
            <a:ext cx="8064500" cy="36933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set&lt;string&gt; s;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xyz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("def");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abc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bbb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bbb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set&lt;string&gt;::iterator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for(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begin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!=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end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();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++ 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*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", 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count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aaa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s.</a:t>
            </a:r>
            <a:r>
              <a:rPr lang="en-US" altLang="zh-TW" sz="2000" b="1" dirty="0" err="1">
                <a:latin typeface="Consolas" panose="020B0609020204030204" pitchFamily="49" charset="0"/>
                <a:ea typeface="標楷體" panose="03000509000000000000" pitchFamily="65" charset="-120"/>
              </a:rPr>
              <a:t>count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bbb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")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DD5A0E7B-50AD-4777-900E-0E793A2BE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574675"/>
          </a:xfrm>
          <a:noFill/>
        </p:spPr>
        <p:txBody>
          <a:bodyPr anchor="ctr"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&lt;set&gt;</a:t>
            </a:r>
          </a:p>
        </p:txBody>
      </p:sp>
      <p:sp>
        <p:nvSpPr>
          <p:cNvPr id="43014" name="Text Box 4">
            <a:extLst>
              <a:ext uri="{FF2B5EF4-FFF2-40B4-BE49-F238E27FC236}">
                <a16:creationId xmlns:a16="http://schemas.microsoft.com/office/drawing/2014/main" id="{34CD9DDD-263A-439E-A84E-ADB482B68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868863"/>
            <a:ext cx="7345362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abc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,</a:t>
            </a:r>
            <a:r>
              <a:rPr lang="zh-TW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bbb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, def,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xyz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1</a:t>
            </a:r>
            <a:endParaRPr lang="en-US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CBABAC1-DC11-41AB-8E94-63936D53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 dirty="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 dirty="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92949591-D2EF-4587-AFBB-5827AAA308A9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7</a:t>
            </a:fld>
            <a:endParaRPr kumimoji="0" lang="en-US" altLang="zh-TW" sz="1400" dirty="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5061" name="Rectangle 3">
            <a:extLst>
              <a:ext uri="{FF2B5EF4-FFF2-40B4-BE49-F238E27FC236}">
                <a16:creationId xmlns:a16="http://schemas.microsoft.com/office/drawing/2014/main" id="{F9D74627-33FC-4331-BE58-F96DFC21B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574675"/>
          </a:xfrm>
          <a:noFill/>
        </p:spPr>
        <p:txBody>
          <a:bodyPr anchor="ctr"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&lt;map&gt;</a:t>
            </a:r>
          </a:p>
        </p:txBody>
      </p:sp>
      <p:sp>
        <p:nvSpPr>
          <p:cNvPr id="45062" name="Text Box 4">
            <a:extLst>
              <a:ext uri="{FF2B5EF4-FFF2-40B4-BE49-F238E27FC236}">
                <a16:creationId xmlns:a16="http://schemas.microsoft.com/office/drawing/2014/main" id="{26AB247B-89CC-4229-AD88-A4F4460A5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171637"/>
            <a:ext cx="7345362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//Outputs</a:t>
            </a: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 = 2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42130B55-A25C-4953-8CB7-381C8950C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362388"/>
            <a:ext cx="8425308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map&lt;string, int&gt; m; 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b="1" dirty="0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m["one"]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= 1;         //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m.insert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make_pair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("one",1));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m["two"] = 2;         //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m.insert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make_pair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("two",2));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count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("two")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     </a:t>
            </a:r>
            <a:endParaRPr lang="zh-TW" altLang="en-US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count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("ten")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m</a:t>
            </a:r>
            <a:r>
              <a:rPr lang="en-US" altLang="zh-TW" sz="2000" b="1" dirty="0">
                <a:latin typeface="Consolas" panose="020B0609020204030204" pitchFamily="49" charset="0"/>
                <a:ea typeface="標楷體" panose="03000509000000000000" pitchFamily="65" charset="-120"/>
              </a:rPr>
              <a:t>["two"]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" = "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m.</a:t>
            </a:r>
            <a:r>
              <a:rPr lang="en-US" altLang="zh-TW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find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("two")-&gt;second &lt;&lt; </a:t>
            </a:r>
            <a:r>
              <a:rPr lang="en-US" altLang="zh-TW" sz="20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;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CBABAC1-DC11-41AB-8E94-63936D53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92949591-D2EF-4587-AFBB-5827AAA308A9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8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5061" name="Rectangle 3">
            <a:extLst>
              <a:ext uri="{FF2B5EF4-FFF2-40B4-BE49-F238E27FC236}">
                <a16:creationId xmlns:a16="http://schemas.microsoft.com/office/drawing/2014/main" id="{F9D74627-33FC-4331-BE58-F96DFC21B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632700" cy="574675"/>
          </a:xfrm>
          <a:noFill/>
        </p:spPr>
        <p:txBody>
          <a:bodyPr anchor="ctr"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800" dirty="0">
                <a:latin typeface="Consolas" panose="020B0609020204030204" pitchFamily="49" charset="0"/>
              </a:rPr>
              <a:t>#include &lt;map&gt;</a:t>
            </a:r>
          </a:p>
        </p:txBody>
      </p:sp>
      <p:sp>
        <p:nvSpPr>
          <p:cNvPr id="45062" name="Text Box 4">
            <a:extLst>
              <a:ext uri="{FF2B5EF4-FFF2-40B4-BE49-F238E27FC236}">
                <a16:creationId xmlns:a16="http://schemas.microsoft.com/office/drawing/2014/main" id="{26AB247B-89CC-4229-AD88-A4F4460A5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470440"/>
            <a:ext cx="7345362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here 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are some words and here are some more words</a:t>
            </a: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2000" dirty="0" smtClean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TW" sz="2000" dirty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//</a:t>
            </a:r>
            <a:r>
              <a:rPr lang="en-US" altLang="zh-TW" sz="2000" dirty="0" smtClean="0">
                <a:solidFill>
                  <a:srgbClr val="00B050"/>
                </a:solidFill>
                <a:latin typeface="Consolas" panose="020B0609020204030204" pitchFamily="49" charset="0"/>
                <a:ea typeface="Gungsuh" panose="020B0503020000020004" pitchFamily="18" charset="-127"/>
              </a:rPr>
              <a:t>Outputs</a:t>
            </a:r>
            <a:endParaRPr lang="en-US" altLang="zh-TW" sz="20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and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are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here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more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some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words</a:t>
            </a:r>
            <a:r>
              <a:rPr lang="en-US" altLang="zh-TW" sz="2000" dirty="0">
                <a:latin typeface="Consolas" panose="020B0609020204030204" pitchFamily="49" charset="0"/>
                <a:ea typeface="標楷體" panose="03000509000000000000" pitchFamily="65" charset="-120"/>
              </a:rPr>
              <a:t>=</a:t>
            </a:r>
            <a:r>
              <a:rPr lang="en-US" altLang="en-US" sz="2000" dirty="0">
                <a:latin typeface="Consolas" panose="020B0609020204030204" pitchFamily="49" charset="0"/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42130B55-A25C-4953-8CB7-381C8950C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956826"/>
            <a:ext cx="8892480" cy="208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map&lt;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string,int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stringCounts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string str;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while (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cin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&gt;&gt; str)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stringCounts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[str]++;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1800" dirty="0">
              <a:latin typeface="Consolas" panose="020B0609020204030204" pitchFamily="49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map&lt;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string,int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&gt;::iterator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for(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=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stringCounts.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begin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();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!=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stringCounts.</a:t>
            </a:r>
            <a:r>
              <a:rPr lang="en-US" altLang="zh-TW" sz="1800" b="1" dirty="0" err="1">
                <a:solidFill>
                  <a:srgbClr val="FF000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end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();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++ 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  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cout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-&gt;first &lt;&lt; "="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iter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-&gt;second &lt;&lt; </a:t>
            </a:r>
            <a:r>
              <a:rPr lang="en-US" altLang="zh-TW" sz="1800" dirty="0" err="1">
                <a:latin typeface="Consolas" panose="020B0609020204030204" pitchFamily="49" charset="0"/>
                <a:ea typeface="標楷體" panose="03000509000000000000" pitchFamily="65" charset="-120"/>
              </a:rPr>
              <a:t>endl</a:t>
            </a:r>
            <a:r>
              <a:rPr lang="en-US" altLang="zh-TW" sz="1800" dirty="0">
                <a:latin typeface="Consolas" panose="020B0609020204030204" pitchFamily="49" charset="0"/>
                <a:ea typeface="標楷體" panose="03000509000000000000" pitchFamily="65" charset="-12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5022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投影片編號版面配置區 5">
            <a:extLst>
              <a:ext uri="{FF2B5EF4-FFF2-40B4-BE49-F238E27FC236}">
                <a16:creationId xmlns:a16="http://schemas.microsoft.com/office/drawing/2014/main" id="{E03754D7-03A8-40A4-AC78-A128D78DE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Gungsuh" panose="020B0503020000020004" pitchFamily="18" charset="-127"/>
              </a:defRPr>
            </a:lvl9pPr>
          </a:lstStyle>
          <a:p>
            <a:r>
              <a:rPr kumimoji="0" lang="zh-TW" altLang="en-US" sz="1400">
                <a:solidFill>
                  <a:schemeClr val="accent1"/>
                </a:solidFill>
                <a:ea typeface="新細明體" panose="02020500000000000000" pitchFamily="18" charset="-120"/>
              </a:rPr>
              <a:t>L</a:t>
            </a:r>
            <a:r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t> -</a:t>
            </a:r>
            <a:fld id="{6F809FC1-907C-4CDF-AEC1-A671F27AE444}" type="slidenum">
              <a:rPr kumimoji="0" lang="en-US" altLang="zh-TW" sz="1400">
                <a:solidFill>
                  <a:schemeClr val="accent1"/>
                </a:solidFill>
                <a:ea typeface="新細明體" panose="02020500000000000000" pitchFamily="18" charset="-120"/>
              </a:rPr>
              <a:pPr/>
              <a:t>9</a:t>
            </a:fld>
            <a:endParaRPr kumimoji="0" lang="en-US" altLang="zh-TW" sz="1400">
              <a:solidFill>
                <a:schemeClr val="accent1"/>
              </a:solidFill>
              <a:ea typeface="新細明體" panose="02020500000000000000" pitchFamily="18" charset="-120"/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F68FF8C5-741B-45A1-A4CF-3F884E709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88913"/>
            <a:ext cx="7793038" cy="674687"/>
          </a:xfrm>
        </p:spPr>
        <p:txBody>
          <a:bodyPr/>
          <a:lstStyle/>
          <a:p>
            <a:pPr eaLnBrk="1" hangingPunct="1"/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Sorting / Searching in C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4803" name="Group 3">
            <a:extLst>
              <a:ext uri="{FF2B5EF4-FFF2-40B4-BE49-F238E27FC236}">
                <a16:creationId xmlns:a16="http://schemas.microsoft.com/office/drawing/2014/main" id="{5FAC341A-F920-45F4-8D2E-F1018802E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09192"/>
              </p:ext>
            </p:extLst>
          </p:nvPr>
        </p:nvGraphicFramePr>
        <p:xfrm>
          <a:off x="755650" y="1052513"/>
          <a:ext cx="7561263" cy="792308"/>
        </p:xfrm>
        <a:graphic>
          <a:graphicData uri="http://schemas.openxmlformats.org/drawingml/2006/table">
            <a:tbl>
              <a:tblPr/>
              <a:tblGrid>
                <a:gridCol w="1944688">
                  <a:extLst>
                    <a:ext uri="{9D8B030D-6E8A-4147-A177-3AD203B41FA5}">
                      <a16:colId xmlns:a16="http://schemas.microsoft.com/office/drawing/2014/main" val="2281092454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3584061956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4194736751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qsort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Quick sort 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stdlib.h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1529764"/>
                  </a:ext>
                </a:extLst>
              </a:tr>
              <a:tr h="3960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bsearch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Binary search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新細明體" panose="02020500000000000000" pitchFamily="18" charset="-120"/>
                        </a:rPr>
                        <a:t>stdlib.h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773144"/>
                  </a:ext>
                </a:extLst>
              </a:tr>
            </a:tbl>
          </a:graphicData>
        </a:graphic>
      </p:graphicFrame>
      <p:sp>
        <p:nvSpPr>
          <p:cNvPr id="49171" name="Rectangle 17">
            <a:extLst>
              <a:ext uri="{FF2B5EF4-FFF2-40B4-BE49-F238E27FC236}">
                <a16:creationId xmlns:a16="http://schemas.microsoft.com/office/drawing/2014/main" id="{E9B58C74-FFA6-44D9-B799-58C403741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514494"/>
            <a:ext cx="7772400" cy="1439862"/>
          </a:xfrm>
          <a:noFill/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void </a:t>
            </a:r>
            <a:r>
              <a:rPr lang="en-US" altLang="zh-TW" sz="1600" dirty="0" err="1"/>
              <a:t>qsort</a:t>
            </a:r>
            <a:r>
              <a:rPr lang="en-US" altLang="zh-TW" sz="1600" dirty="0"/>
              <a:t>(void *base, </a:t>
            </a:r>
            <a:r>
              <a:rPr lang="en-US" altLang="zh-TW" sz="1600" dirty="0" err="1"/>
              <a:t>size_t</a:t>
            </a:r>
            <a:r>
              <a:rPr lang="en-US" altLang="zh-TW" sz="1600" dirty="0"/>
              <a:t> num, </a:t>
            </a:r>
            <a:r>
              <a:rPr lang="en-US" altLang="zh-TW" sz="1600" dirty="0" err="1"/>
              <a:t>size_t</a:t>
            </a:r>
            <a:r>
              <a:rPr lang="en-US" altLang="zh-TW" sz="1600" dirty="0"/>
              <a:t> width, __</a:t>
            </a:r>
            <a:r>
              <a:rPr lang="en-US" altLang="zh-TW" sz="1600" dirty="0" err="1"/>
              <a:t>cdecl</a:t>
            </a:r>
            <a:r>
              <a:rPr lang="en-US" altLang="zh-TW" sz="1600" dirty="0"/>
              <a:t> *compare);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solidFill>
                  <a:srgbClr val="FF0000"/>
                </a:solidFill>
              </a:rPr>
              <a:t>void *</a:t>
            </a:r>
            <a:r>
              <a:rPr lang="en-US" altLang="zh-TW" sz="1600" dirty="0" err="1"/>
              <a:t>bsearch</a:t>
            </a:r>
            <a:r>
              <a:rPr lang="en-US" altLang="zh-TW" sz="1600" dirty="0"/>
              <a:t>(void *key, void *base, </a:t>
            </a:r>
            <a:r>
              <a:rPr lang="en-US" altLang="zh-TW" sz="1600" dirty="0" err="1"/>
              <a:t>size_t</a:t>
            </a:r>
            <a:r>
              <a:rPr lang="en-US" altLang="zh-TW" sz="1600" dirty="0"/>
              <a:t> </a:t>
            </a:r>
            <a:r>
              <a:rPr lang="en-US" altLang="zh-TW" sz="1600" dirty="0" err="1"/>
              <a:t>nelem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size_t</a:t>
            </a:r>
            <a:r>
              <a:rPr lang="en-US" altLang="zh-TW" sz="1600" dirty="0"/>
              <a:t> size, __</a:t>
            </a:r>
            <a:r>
              <a:rPr lang="en-US" altLang="zh-TW" sz="1600" dirty="0" err="1"/>
              <a:t>cdecl</a:t>
            </a:r>
            <a:r>
              <a:rPr lang="en-US" altLang="zh-TW" sz="1600" dirty="0"/>
              <a:t> *compare);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600" dirty="0"/>
          </a:p>
          <a:p>
            <a:pPr eaLnBrk="1" hangingPunct="1"/>
            <a:r>
              <a:rPr lang="en-US" altLang="zh-TW" sz="1600" dirty="0"/>
              <a:t>Prepare a </a:t>
            </a:r>
            <a:r>
              <a:rPr lang="en-US" altLang="zh-TW" sz="1600" b="1" dirty="0">
                <a:solidFill>
                  <a:srgbClr val="FF0000"/>
                </a:solidFill>
              </a:rPr>
              <a:t>compare</a:t>
            </a:r>
            <a:r>
              <a:rPr lang="en-US" altLang="zh-TW" sz="1600" b="1" dirty="0"/>
              <a:t> </a:t>
            </a:r>
            <a:r>
              <a:rPr lang="en-US" altLang="zh-TW" sz="1600" dirty="0"/>
              <a:t>function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600" dirty="0"/>
              <a:t>	int compare (const void * elem1, const void * elem2 );</a:t>
            </a:r>
          </a:p>
          <a:p>
            <a:pPr eaLnBrk="1" hangingPunct="1"/>
            <a:endParaRPr lang="zh-TW" altLang="en-US" sz="1600" dirty="0"/>
          </a:p>
        </p:txBody>
      </p:sp>
      <p:graphicFrame>
        <p:nvGraphicFramePr>
          <p:cNvPr id="204818" name="Group 18">
            <a:extLst>
              <a:ext uri="{FF2B5EF4-FFF2-40B4-BE49-F238E27FC236}">
                <a16:creationId xmlns:a16="http://schemas.microsoft.com/office/drawing/2014/main" id="{B2780041-6FA3-487C-AA01-FAD73130A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395673"/>
              </p:ext>
            </p:extLst>
          </p:nvPr>
        </p:nvGraphicFramePr>
        <p:xfrm>
          <a:off x="773838" y="4653136"/>
          <a:ext cx="5832475" cy="1371862"/>
        </p:xfrm>
        <a:graphic>
          <a:graphicData uri="http://schemas.openxmlformats.org/drawingml/2006/table">
            <a:tbl>
              <a:tblPr/>
              <a:tblGrid>
                <a:gridCol w="2146300">
                  <a:extLst>
                    <a:ext uri="{9D8B030D-6E8A-4147-A177-3AD203B41FA5}">
                      <a16:colId xmlns:a16="http://schemas.microsoft.com/office/drawing/2014/main" val="184274984"/>
                    </a:ext>
                  </a:extLst>
                </a:gridCol>
                <a:gridCol w="3686175">
                  <a:extLst>
                    <a:ext uri="{9D8B030D-6E8A-4147-A177-3AD203B41FA5}">
                      <a16:colId xmlns:a16="http://schemas.microsoft.com/office/drawing/2014/main" val="324921013"/>
                    </a:ext>
                  </a:extLst>
                </a:gridCol>
              </a:tblGrid>
              <a:tr h="335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細明體" panose="02020509000000000000" pitchFamily="49" charset="-120"/>
                          <a:cs typeface="Times New Roman" panose="02020603050405020304" pitchFamily="18" charset="0"/>
                        </a:rPr>
                        <a:t>return value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細明體" panose="02020509000000000000" pitchFamily="49" charset="-120"/>
                          <a:cs typeface="Times New Roman" panose="02020603050405020304" pitchFamily="18" charset="0"/>
                        </a:rPr>
                        <a:t>description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759"/>
                  </a:ext>
                </a:extLst>
              </a:tr>
              <a:tr h="335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&lt;0</a:t>
                      </a:r>
                      <a:endParaRPr kumimoji="1" lang="en-US" altLang="zh-TW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elem1 &lt; *elem2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567120"/>
                  </a:ext>
                </a:extLst>
              </a:tr>
              <a:tr h="335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0</a:t>
                      </a:r>
                      <a:endParaRPr kumimoji="1" lang="en-US" altLang="zh-TW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elem1 == *elem2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95384"/>
                  </a:ext>
                </a:extLst>
              </a:tr>
              <a:tr h="335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&gt;0</a:t>
                      </a:r>
                      <a:endParaRPr kumimoji="1" lang="en-US" altLang="zh-TW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Arial Unicode MS" pitchFamily="34" charset="-120"/>
                          <a:cs typeface="Times New Roman" panose="02020603050405020304" pitchFamily="18" charset="0"/>
                        </a:rPr>
                        <a:t>elem1 &gt; *elem2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90695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Gungsuh" panose="02030600000101010101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Gungsuh" panose="02030600000101010101" pitchFamily="18" charset="-127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Gungsuh" panose="02030600000101010101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Gungsuh" panose="02030600000101010101" pitchFamily="18" charset="-127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9956</TotalTime>
  <Words>4517</Words>
  <Application>Microsoft Office PowerPoint</Application>
  <PresentationFormat>如螢幕大小 (4:3)</PresentationFormat>
  <Paragraphs>1040</Paragraphs>
  <Slides>48</Slides>
  <Notes>48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61" baseType="lpstr">
      <vt:lpstr>Times New Roman</vt:lpstr>
      <vt:lpstr>Arial</vt:lpstr>
      <vt:lpstr>標楷體</vt:lpstr>
      <vt:lpstr>Arial Unicode MS</vt:lpstr>
      <vt:lpstr>Wingdings</vt:lpstr>
      <vt:lpstr>Gungsuh</vt:lpstr>
      <vt:lpstr>Tahoma</vt:lpstr>
      <vt:lpstr>Consolas</vt:lpstr>
      <vt:lpstr>新細明體</vt:lpstr>
      <vt:lpstr>細明體</vt:lpstr>
      <vt:lpstr>Blends</vt:lpstr>
      <vt:lpstr>1_Blends</vt:lpstr>
      <vt:lpstr>Visio</vt:lpstr>
      <vt:lpstr>Appendix</vt:lpstr>
      <vt:lpstr> Outline</vt:lpstr>
      <vt:lpstr>Containers in C/C++</vt:lpstr>
      <vt:lpstr>PowerPoint 簡報</vt:lpstr>
      <vt:lpstr>PowerPoint 簡報</vt:lpstr>
      <vt:lpstr>PowerPoint 簡報</vt:lpstr>
      <vt:lpstr>PowerPoint 簡報</vt:lpstr>
      <vt:lpstr>PowerPoint 簡報</vt:lpstr>
      <vt:lpstr>Sorting / Searching in C</vt:lpstr>
      <vt:lpstr>PowerPoint 簡報</vt:lpstr>
      <vt:lpstr>Sorting / Searching in C++</vt:lpstr>
      <vt:lpstr>PowerPoint 簡報</vt:lpstr>
      <vt:lpstr>PowerPoint 簡報</vt:lpstr>
      <vt:lpstr>Permutation in C++</vt:lpstr>
      <vt:lpstr>PowerPoint 簡報</vt:lpstr>
      <vt:lpstr>PowerPoint 簡報</vt:lpstr>
      <vt:lpstr>PowerPoint 簡報</vt:lpstr>
      <vt:lpstr>I/O in C++</vt:lpstr>
      <vt:lpstr>String (char[])  Number (C / C++)</vt:lpstr>
      <vt:lpstr>PowerPoint 簡報</vt:lpstr>
      <vt:lpstr>String Manipulation in C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String Manipulation in C++</vt:lpstr>
      <vt:lpstr>PowerPoint 簡報</vt:lpstr>
      <vt:lpstr>PowerPoint 簡報</vt:lpstr>
      <vt:lpstr>PowerPoint 簡報</vt:lpstr>
      <vt:lpstr>Containers in Java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Sorting / Searching in Java</vt:lpstr>
      <vt:lpstr>PowerPoint 簡報</vt:lpstr>
      <vt:lpstr>BigInteger</vt:lpstr>
      <vt:lpstr>PowerPoint 簡報</vt:lpstr>
      <vt:lpstr>PowerPoint 簡報</vt:lpstr>
      <vt:lpstr>Debug (C / C++ / Java)</vt:lpstr>
      <vt:lpstr>PowerPoint 簡報</vt:lpstr>
    </vt:vector>
  </TitlesOfParts>
  <Company>nsysu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C/C++/Java library</dc:title>
  <dc:creator>cby</dc:creator>
  <cp:lastModifiedBy>S</cp:lastModifiedBy>
  <cp:revision>381</cp:revision>
  <dcterms:created xsi:type="dcterms:W3CDTF">1601-01-01T00:00:00Z</dcterms:created>
  <dcterms:modified xsi:type="dcterms:W3CDTF">2022-05-19T04:20:47Z</dcterms:modified>
</cp:coreProperties>
</file>